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75" r:id="rId14"/>
    <p:sldId id="273" r:id="rId15"/>
    <p:sldId id="278" r:id="rId16"/>
    <p:sldId id="274" r:id="rId17"/>
    <p:sldId id="267" r:id="rId18"/>
    <p:sldId id="269" r:id="rId19"/>
    <p:sldId id="270" r:id="rId20"/>
    <p:sldId id="271" r:id="rId21"/>
    <p:sldId id="272" r:id="rId22"/>
    <p:sldId id="277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6277-50AC-8ED4-00FA-FED393428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00CD7-D3C0-88AB-1A95-BC47C82B3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04F55-D390-7094-13F5-603FBB171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675F-2DC4-7D9E-DB87-625B050C4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79D9B-E3DE-3628-4FC5-23F94A1A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3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CA8E-1368-3BC9-BC35-8D5C97BB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E6C7C-1903-A38B-CC5E-A6CE7469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E44E8-4219-F042-79FA-8716D81D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7BB90-94E7-CC44-A058-B270154F2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F0AF0-C98C-FC45-8EEE-734013F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1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FE031-253C-B677-19BA-EA4F6C9BB9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14E7F-F06F-C8F7-75D5-499491A4E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F166D-045C-2A71-5E2F-52001499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7E680-4CD1-22B5-4B03-91F25B2CE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0E599-1219-16C0-A589-DA6E3406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6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C580-1406-49B5-FC09-22D7B587E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8FFAF-E0F5-BEEC-4099-5E872B166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1889D-2E37-E0B3-8656-D75878FE8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FE6A0-2557-F66E-51F5-2603AB2F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5B656-F2E1-4EA1-B70D-A84397DA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72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7B66-0D21-D0B4-A145-42761AD3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77BB0-3143-B220-8BBA-B3C361EBF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7A9B9-09EC-160F-9A27-B7BCE60FA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5839C-0385-A100-9540-5DF669D54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703F6-B67C-EBBA-0D64-44B4C603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0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628A-E7A1-7C42-8EF8-4B70EDAF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358E2-5191-AD4B-7496-B83BC506D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08E26-AC92-449A-80A3-D9700F46A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1E24E-A2E7-171F-8D0D-B7B53338E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1E66B-1DE3-9FDE-0C45-0C20DD3D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9EF9E-81EB-E9FD-F654-4A6A7B45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8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E065-313B-FE85-F691-13059FE6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82FB5-6EBD-A116-A992-3527CA6CE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169F4-8E22-22E6-052C-9B2387666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CA277-10D1-AA6C-9387-7D7B4E59C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1F142-BCCA-8090-86C7-94F191149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7877DA-BACD-34AA-3725-3B3B02B8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320ACF-FD00-314E-0794-6C66E786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734470-235E-966B-75A5-A5C18F40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C108-7491-FBF1-C8C2-8736DADC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32252-1A3E-F502-8924-FB08E9A31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20C92-6108-875A-06DA-235F45CB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CA5F9-00E6-B36C-C476-86620E6EB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2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FA9E7F-2970-2FF2-6D20-0E578AFAF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BEB6BB-5EEB-3B81-6B8B-BB42E005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85062-9833-0F0A-4503-22304948A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8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2053-C919-551A-58AF-09FD5A93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59088-66FF-51D8-6590-6338ED63B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47736-A18B-3E3A-58B4-40974D2C7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AA206-6F6C-1353-D6E2-2BE66D532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BFB78-6869-FF12-2598-EF47169E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A52D2-452B-7DFE-E026-CB2A8708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3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6D29-C833-F4D0-F717-58DF8688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2BEB7-513D-547F-0245-7214D3D8B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62AF1-B375-99A1-C063-22C1DB804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0D82A-5538-4C4B-2A62-E8853162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854DC-9A36-9167-340F-2BCAC36E6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4D34F-23B3-FDFB-FB86-CA2DF23B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79DF5B-6C51-D295-288A-A1293E65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9EF7F-ECCA-0BFC-C59A-8F724A3FC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36F44-6769-2E20-1D33-4E1D26FF1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60DAB-A5E5-38DB-9BFF-9AF114C71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2A53E-6644-B345-95A3-36E625C57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4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3.emf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5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6.png"/><Relationship Id="rId5" Type="http://schemas.openxmlformats.org/officeDocument/2006/relationships/image" Target="../media/image12.emf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E79FD-0F5F-178F-793A-CB9038C28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438" y="1565422"/>
            <a:ext cx="9976701" cy="2387600"/>
          </a:xfrm>
        </p:spPr>
        <p:txBody>
          <a:bodyPr>
            <a:normAutofit fontScale="90000"/>
          </a:bodyPr>
          <a:lstStyle/>
          <a:p>
            <a:r>
              <a:rPr lang="en-US"/>
              <a:t>Numerical analysis </a:t>
            </a:r>
            <a:r>
              <a:rPr lang="en-US" dirty="0"/>
              <a:t>of coupled mode conversion in plasma with sheared magnetic field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EC2D3-A8C5-7BF3-DA02-41B7FC967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9414" y="4271341"/>
            <a:ext cx="9144000" cy="1655762"/>
          </a:xfrm>
        </p:spPr>
        <p:txBody>
          <a:bodyPr/>
          <a:lstStyle/>
          <a:p>
            <a:r>
              <a:rPr lang="en-US" dirty="0"/>
              <a:t>Xinhang Xu</a:t>
            </a:r>
          </a:p>
          <a:p>
            <a:r>
              <a:rPr lang="en-US" dirty="0"/>
              <a:t>8/6/2024</a:t>
            </a:r>
          </a:p>
        </p:txBody>
      </p:sp>
    </p:spTree>
    <p:extLst>
      <p:ext uri="{BB962C8B-B14F-4D97-AF65-F5344CB8AC3E}">
        <p14:creationId xmlns:p14="http://schemas.microsoft.com/office/powerpoint/2010/main" val="134901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86FF9-BAA6-5AB2-5B04-E133CFC5B6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0200" y="327025"/>
            <a:ext cx="10515600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X mode and O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/>
              <p:nvPr/>
            </p:nvSpPr>
            <p:spPr>
              <a:xfrm>
                <a:off x="1120346" y="4350994"/>
                <a:ext cx="22762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=2e19/m3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=2T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346" y="4350994"/>
                <a:ext cx="2276242" cy="1077218"/>
              </a:xfrm>
              <a:prstGeom prst="rect">
                <a:avLst/>
              </a:prstGeom>
              <a:blipFill>
                <a:blip r:embed="rId2"/>
                <a:stretch>
                  <a:fillRect l="-1609" t="-170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063114-30E9-DDCC-858A-438A9B0CF4A9}"/>
              </a:ext>
            </a:extLst>
          </p:cNvPr>
          <p:cNvGrpSpPr/>
          <p:nvPr/>
        </p:nvGrpSpPr>
        <p:grpSpPr>
          <a:xfrm>
            <a:off x="1311584" y="1970649"/>
            <a:ext cx="1893766" cy="1571558"/>
            <a:chOff x="1012825" y="1431442"/>
            <a:chExt cx="1893766" cy="15715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0BB158-15FF-53AB-0066-72A36CF44431}"/>
                </a:ext>
              </a:extLst>
            </p:cNvPr>
            <p:cNvGrpSpPr/>
            <p:nvPr/>
          </p:nvGrpSpPr>
          <p:grpSpPr>
            <a:xfrm>
              <a:off x="1012825" y="1431442"/>
              <a:ext cx="1893766" cy="1571558"/>
              <a:chOff x="1692275" y="2363024"/>
              <a:chExt cx="1893766" cy="157155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D4A674B-236B-6DB1-8978-F8D68B1C6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275" y="3293507"/>
                <a:ext cx="17875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4199038-8323-8DE2-3C15-A1651AC38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89212" y="2677557"/>
                <a:ext cx="0" cy="12570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014408-B6A6-FDA0-38B2-B433D88294D4}"/>
                  </a:ext>
                </a:extLst>
              </p:cNvPr>
              <p:cNvSpPr txBox="1"/>
              <p:nvPr/>
            </p:nvSpPr>
            <p:spPr>
              <a:xfrm>
                <a:off x="2397125" y="2363024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k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ED7EC-D9CD-B892-6E54-50EA30A3BFB0}"/>
                  </a:ext>
                </a:extLst>
              </p:cNvPr>
              <p:cNvSpPr txBox="1"/>
              <p:nvPr/>
            </p:nvSpPr>
            <p:spPr>
              <a:xfrm>
                <a:off x="3106616" y="3260463"/>
                <a:ext cx="479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F65D76-CEB4-5E34-8B60-1D3AF901A5E6}"/>
                </a:ext>
              </a:extLst>
            </p:cNvPr>
            <p:cNvSpPr txBox="1"/>
            <p:nvPr/>
          </p:nvSpPr>
          <p:spPr>
            <a:xfrm>
              <a:off x="1430580" y="1900310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DC2B9A-09F7-CCD7-DBBE-2C01C61DDA60}"/>
              </a:ext>
            </a:extLst>
          </p:cNvPr>
          <p:cNvSpPr txBox="1"/>
          <p:nvPr/>
        </p:nvSpPr>
        <p:spPr>
          <a:xfrm>
            <a:off x="1773735" y="1601317"/>
            <a:ext cx="96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 mode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3A17F7-AE1D-88BE-E61B-09A23067203C}"/>
              </a:ext>
            </a:extLst>
          </p:cNvPr>
          <p:cNvSpPr/>
          <p:nvPr/>
        </p:nvSpPr>
        <p:spPr>
          <a:xfrm>
            <a:off x="2149784" y="2569665"/>
            <a:ext cx="127286" cy="1272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EECF46-56A0-ADCC-3B72-062D1E5A8D37}"/>
                  </a:ext>
                </a:extLst>
              </p:cNvPr>
              <p:cNvSpPr txBox="1"/>
              <p:nvPr/>
            </p:nvSpPr>
            <p:spPr>
              <a:xfrm>
                <a:off x="5166761" y="5445152"/>
                <a:ext cx="59647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dielectric constant calculated from spectral analysis of Ey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dirty="0"/>
                  <a:t>=0.492,which is agree well with theory results 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EECF46-56A0-ADCC-3B72-062D1E5A8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761" y="5445152"/>
                <a:ext cx="5964789" cy="646331"/>
              </a:xfrm>
              <a:prstGeom prst="rect">
                <a:avLst/>
              </a:prstGeom>
              <a:blipFill>
                <a:blip r:embed="rId3"/>
                <a:stretch>
                  <a:fillRect l="-920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41501C9-57A0-9BDE-ADD1-FD05E964E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070" y="1052504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5719B9-28A9-2B0C-9440-7ABB9A5CC6A4}"/>
                  </a:ext>
                </a:extLst>
              </p:cNvPr>
              <p:cNvSpPr txBox="1"/>
              <p:nvPr/>
            </p:nvSpPr>
            <p:spPr>
              <a:xfrm>
                <a:off x="1130300" y="5450755"/>
                <a:ext cx="3232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𝑡h𝑒𝑜𝑟𝑦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dirty="0"/>
                  <a:t>0.49214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𝑛𝑢𝑚𝑒𝑟𝑖𝑐𝑎𝑙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/>
                      <m:t>0.492</m:t>
                    </m:r>
                  </m:oMath>
                </a14:m>
                <a:r>
                  <a:rPr lang="en-US" dirty="0"/>
                  <a:t>65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5719B9-28A9-2B0C-9440-7ABB9A5C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0" y="5450755"/>
                <a:ext cx="3232150" cy="646331"/>
              </a:xfrm>
              <a:prstGeom prst="rect">
                <a:avLst/>
              </a:prstGeom>
              <a:blipFill>
                <a:blip r:embed="rId5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17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F017-CEA2-8BF0-9293-D40E30FB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50825"/>
            <a:ext cx="10515600" cy="1325563"/>
          </a:xfrm>
        </p:spPr>
        <p:txBody>
          <a:bodyPr/>
          <a:lstStyle/>
          <a:p>
            <a:r>
              <a:rPr lang="en-US" dirty="0"/>
              <a:t>Oblique propagation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1686E7-CE18-F832-ABB7-3BDE7140F48E}"/>
              </a:ext>
            </a:extLst>
          </p:cNvPr>
          <p:cNvGrpSpPr/>
          <p:nvPr/>
        </p:nvGrpSpPr>
        <p:grpSpPr>
          <a:xfrm>
            <a:off x="1267134" y="2373566"/>
            <a:ext cx="1893766" cy="1425067"/>
            <a:chOff x="1311584" y="2003933"/>
            <a:chExt cx="1893766" cy="142506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A269D-F9BA-5ACE-D385-375624B1F24A}"/>
                </a:ext>
              </a:extLst>
            </p:cNvPr>
            <p:cNvGrpSpPr/>
            <p:nvPr/>
          </p:nvGrpSpPr>
          <p:grpSpPr>
            <a:xfrm>
              <a:off x="1311584" y="2003933"/>
              <a:ext cx="1893766" cy="1425067"/>
              <a:chOff x="1012825" y="1464726"/>
              <a:chExt cx="1893766" cy="142506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2105FF1-0992-A74F-1D54-FAE7AD896746}"/>
                  </a:ext>
                </a:extLst>
              </p:cNvPr>
              <p:cNvGrpSpPr/>
              <p:nvPr/>
            </p:nvGrpSpPr>
            <p:grpSpPr>
              <a:xfrm>
                <a:off x="1012825" y="1464726"/>
                <a:ext cx="1893766" cy="1425067"/>
                <a:chOff x="1692275" y="2396308"/>
                <a:chExt cx="1893766" cy="1425067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26F6E997-F996-3FCA-A688-6FE55008EB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2275" y="3293507"/>
                  <a:ext cx="178752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5934A190-8069-8695-D128-EDCA262691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38041" y="2732356"/>
                  <a:ext cx="1174750" cy="108901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D1FCD9-AB47-09CE-9B03-213007B09530}"/>
                    </a:ext>
                  </a:extLst>
                </p:cNvPr>
                <p:cNvSpPr txBox="1"/>
                <p:nvPr/>
              </p:nvSpPr>
              <p:spPr>
                <a:xfrm>
                  <a:off x="3079628" y="2396308"/>
                  <a:ext cx="2667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k</a:t>
                  </a:r>
                  <a:endParaRPr 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97330B8-3578-E3A6-1155-5C8FAB6CA00C}"/>
                    </a:ext>
                  </a:extLst>
                </p:cNvPr>
                <p:cNvSpPr txBox="1"/>
                <p:nvPr/>
              </p:nvSpPr>
              <p:spPr>
                <a:xfrm>
                  <a:off x="3106616" y="3260463"/>
                  <a:ext cx="4794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B</a:t>
                  </a:r>
                  <a:r>
                    <a:rPr lang="en-US" baseline="-25000" dirty="0"/>
                    <a:t>0</a:t>
                  </a:r>
                  <a:endParaRPr lang="en-US" dirty="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FC643A-E71D-9051-8AA0-41E3B1363756}"/>
                  </a:ext>
                </a:extLst>
              </p:cNvPr>
              <p:cNvSpPr txBox="1"/>
              <p:nvPr/>
            </p:nvSpPr>
            <p:spPr>
              <a:xfrm>
                <a:off x="1844862" y="1728660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</a:t>
                </a: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0B16F4-DE67-5A4F-2CCC-54FBA609A17A}"/>
                </a:ext>
              </a:extLst>
            </p:cNvPr>
            <p:cNvSpPr/>
            <p:nvPr/>
          </p:nvSpPr>
          <p:spPr>
            <a:xfrm>
              <a:off x="2467284" y="2556914"/>
              <a:ext cx="127286" cy="1272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904E839E-BB88-DF93-E8C5-814F130AE807}"/>
              </a:ext>
            </a:extLst>
          </p:cNvPr>
          <p:cNvSpPr/>
          <p:nvPr/>
        </p:nvSpPr>
        <p:spPr>
          <a:xfrm>
            <a:off x="2283794" y="3118818"/>
            <a:ext cx="209363" cy="337421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14D988-2E7B-973C-12D7-D1CBAE286EA0}"/>
                  </a:ext>
                </a:extLst>
              </p:cNvPr>
              <p:cNvSpPr txBox="1"/>
              <p:nvPr/>
            </p:nvSpPr>
            <p:spPr>
              <a:xfrm>
                <a:off x="2499343" y="2866661"/>
                <a:ext cx="649475" cy="406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14D988-2E7B-973C-12D7-D1CBAE28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43" y="2866661"/>
                <a:ext cx="649475" cy="406073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08A94B58-8420-2962-2D77-666FC0A2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14" y="3165983"/>
            <a:ext cx="4332906" cy="32496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17CC3D-4F1B-763E-CC36-7E7E0916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649" y="1325826"/>
            <a:ext cx="7319922" cy="13837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5CFD7F-65A0-5E97-3C63-86ED1C5AE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543" y="2669779"/>
            <a:ext cx="4744112" cy="40963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843371F-5CF6-BBAA-E013-C83426B258C7}"/>
              </a:ext>
            </a:extLst>
          </p:cNvPr>
          <p:cNvGrpSpPr/>
          <p:nvPr/>
        </p:nvGrpSpPr>
        <p:grpSpPr>
          <a:xfrm>
            <a:off x="348412" y="3906559"/>
            <a:ext cx="3194050" cy="2822409"/>
            <a:chOff x="260088" y="4256156"/>
            <a:chExt cx="3194050" cy="28224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B80C9E-C8CB-9DD3-A3E3-D17C9F6F9754}"/>
                    </a:ext>
                  </a:extLst>
                </p:cNvPr>
                <p:cNvSpPr txBox="1"/>
                <p:nvPr/>
              </p:nvSpPr>
              <p:spPr>
                <a:xfrm>
                  <a:off x="260088" y="4256156"/>
                  <a:ext cx="2276242" cy="17434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Simulation parameters: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=5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b="0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=2e19/m3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 =2T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US" sz="1600" dirty="0"/>
                </a:p>
                <a:p>
                  <a:r>
                    <a:rPr lang="en-US" altLang="zh-CN" sz="1600" dirty="0"/>
                    <a:t>Results: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B80C9E-C8CB-9DD3-A3E3-D17C9F6F9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88" y="4256156"/>
                  <a:ext cx="2276242" cy="1743491"/>
                </a:xfrm>
                <a:prstGeom prst="rect">
                  <a:avLst/>
                </a:prstGeom>
                <a:blipFill>
                  <a:blip r:embed="rId6"/>
                  <a:stretch>
                    <a:fillRect l="-1337" t="-1049" b="-34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F5E74ED-0424-A757-468D-13CC1C1F7BAF}"/>
                    </a:ext>
                  </a:extLst>
                </p:cNvPr>
                <p:cNvSpPr txBox="1"/>
                <p:nvPr/>
              </p:nvSpPr>
              <p:spPr>
                <a:xfrm>
                  <a:off x="260088" y="5878236"/>
                  <a:ext cx="319405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=0.88577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𝑛𝑢𝑚𝑒𝑟𝑖𝑐𝑎𝑙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=0.88535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=0.45209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𝑛𝑢𝑚𝑒𝑟𝑖𝑐𝑎𝑙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=0.45159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F5E74ED-0424-A757-468D-13CC1C1F7B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88" y="5878236"/>
                  <a:ext cx="3194050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F028DBC0-BA23-D0F5-637E-94D6DB81DB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4806" y="3232102"/>
            <a:ext cx="4266567" cy="3199925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A4AF458B-E0D9-C3AD-D3F6-BA5D9CF55618}"/>
              </a:ext>
            </a:extLst>
          </p:cNvPr>
          <p:cNvSpPr/>
          <p:nvPr/>
        </p:nvSpPr>
        <p:spPr>
          <a:xfrm>
            <a:off x="7306446" y="4406900"/>
            <a:ext cx="650104" cy="184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27573F-2EA4-D658-B621-887D9D1936E1}"/>
              </a:ext>
            </a:extLst>
          </p:cNvPr>
          <p:cNvSpPr txBox="1"/>
          <p:nvPr/>
        </p:nvSpPr>
        <p:spPr>
          <a:xfrm>
            <a:off x="7423150" y="400159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0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2803E-C378-CF4E-BCBA-924518E0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9CED7-A080-2850-B690-EF4B6F76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780" y="785654"/>
            <a:ext cx="3516408" cy="263730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A8BC864-FCC2-7CB0-4687-E186F31D6331}"/>
              </a:ext>
            </a:extLst>
          </p:cNvPr>
          <p:cNvGrpSpPr/>
          <p:nvPr/>
        </p:nvGrpSpPr>
        <p:grpSpPr>
          <a:xfrm>
            <a:off x="863077" y="1620486"/>
            <a:ext cx="1893766" cy="1571558"/>
            <a:chOff x="1692275" y="2363024"/>
            <a:chExt cx="1893766" cy="157155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1E79B9-586C-E3E6-21BC-01C89C4B1DB4}"/>
                </a:ext>
              </a:extLst>
            </p:cNvPr>
            <p:cNvCxnSpPr>
              <a:cxnSpLocks/>
            </p:cNvCxnSpPr>
            <p:nvPr/>
          </p:nvCxnSpPr>
          <p:spPr>
            <a:xfrm>
              <a:off x="1692275" y="3293507"/>
              <a:ext cx="17875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BC73BB-BC88-A332-E06A-BF1A75DCD4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9212" y="2677557"/>
              <a:ext cx="0" cy="12570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EEC58C-DDE9-E832-8DB2-6D86E6C20BF0}"/>
                </a:ext>
              </a:extLst>
            </p:cNvPr>
            <p:cNvSpPr txBox="1"/>
            <p:nvPr/>
          </p:nvSpPr>
          <p:spPr>
            <a:xfrm>
              <a:off x="2397125" y="2363024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72ABAF-A308-864F-7668-BCE8958CA244}"/>
                </a:ext>
              </a:extLst>
            </p:cNvPr>
            <p:cNvSpPr txBox="1"/>
            <p:nvPr/>
          </p:nvSpPr>
          <p:spPr>
            <a:xfrm>
              <a:off x="3106616" y="3260463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1908C53-5586-2F20-52BC-CCE8B697BDBE}"/>
              </a:ext>
            </a:extLst>
          </p:cNvPr>
          <p:cNvSpPr txBox="1"/>
          <p:nvPr/>
        </p:nvSpPr>
        <p:spPr>
          <a:xfrm>
            <a:off x="348923" y="4922018"/>
            <a:ext cx="3373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 field forms a standing wave  and is blocked at the boundary of cutoff layer ,while E0 field is not blocked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922864-D9E9-238F-2214-2005A5A22389}"/>
                  </a:ext>
                </a:extLst>
              </p:cNvPr>
              <p:cNvSpPr txBox="1"/>
              <p:nvPr/>
            </p:nvSpPr>
            <p:spPr>
              <a:xfrm>
                <a:off x="4729442" y="464055"/>
                <a:ext cx="16980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dirty="0"/>
                  <a:t>and B profile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922864-D9E9-238F-2214-2005A5A22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442" y="464055"/>
                <a:ext cx="1698065" cy="369332"/>
              </a:xfrm>
              <a:prstGeom prst="rect">
                <a:avLst/>
              </a:prstGeom>
              <a:blipFill>
                <a:blip r:embed="rId3"/>
                <a:stretch>
                  <a:fillRect t="-6557" r="-719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E84DCE4-0E93-2ACC-814D-05201F745BFE}"/>
              </a:ext>
            </a:extLst>
          </p:cNvPr>
          <p:cNvSpPr txBox="1"/>
          <p:nvPr/>
        </p:nvSpPr>
        <p:spPr>
          <a:xfrm>
            <a:off x="3722121" y="6123543"/>
            <a:ext cx="43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Refractive index of O mode and X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552C28-CA2F-5581-BDF5-C9C234471740}"/>
                  </a:ext>
                </a:extLst>
              </p:cNvPr>
              <p:cNvSpPr txBox="1"/>
              <p:nvPr/>
            </p:nvSpPr>
            <p:spPr>
              <a:xfrm>
                <a:off x="471340" y="3864990"/>
                <a:ext cx="26489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B0=1T;</a:t>
                </a:r>
              </a:p>
              <a:p>
                <a:r>
                  <a:rPr lang="en-US" dirty="0"/>
                  <a:t>ne0=3e19/m3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552C28-CA2F-5581-BDF5-C9C234471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40" y="3864990"/>
                <a:ext cx="2648932" cy="923330"/>
              </a:xfrm>
              <a:prstGeom prst="rect">
                <a:avLst/>
              </a:prstGeom>
              <a:blipFill>
                <a:blip r:embed="rId4"/>
                <a:stretch>
                  <a:fillRect l="-1839" t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6D673CE7-E2A7-09A5-3B89-DBE1858E7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015" y="3364775"/>
            <a:ext cx="3623732" cy="2717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77A6D30-9486-8865-CD38-485735E24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04" y="648720"/>
            <a:ext cx="3679426" cy="27595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776E6CA-11DF-FE7F-168A-ECA27648F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7641" y="3255011"/>
            <a:ext cx="3758540" cy="2818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578759-B203-5B6E-AEBC-106A3E5E192F}"/>
              </a:ext>
            </a:extLst>
          </p:cNvPr>
          <p:cNvSpPr txBox="1"/>
          <p:nvPr/>
        </p:nvSpPr>
        <p:spPr>
          <a:xfrm>
            <a:off x="8936609" y="6008744"/>
            <a:ext cx="195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mode cutoff</a:t>
            </a:r>
          </a:p>
        </p:txBody>
      </p:sp>
    </p:spTree>
    <p:extLst>
      <p:ext uri="{BB962C8B-B14F-4D97-AF65-F5344CB8AC3E}">
        <p14:creationId xmlns:p14="http://schemas.microsoft.com/office/powerpoint/2010/main" val="16784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F9CE3F-572C-4C51-697F-A781A136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31" y="101174"/>
            <a:ext cx="10515600" cy="1325563"/>
          </a:xfrm>
        </p:spPr>
        <p:txBody>
          <a:bodyPr/>
          <a:lstStyle/>
          <a:p>
            <a:r>
              <a:rPr lang="en-US" dirty="0"/>
              <a:t>Strange phenomenon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B5B82C-6D66-CF73-D753-A10B47AC8248}"/>
              </a:ext>
            </a:extLst>
          </p:cNvPr>
          <p:cNvGrpSpPr/>
          <p:nvPr/>
        </p:nvGrpSpPr>
        <p:grpSpPr>
          <a:xfrm>
            <a:off x="982403" y="2187181"/>
            <a:ext cx="1893766" cy="1806681"/>
            <a:chOff x="1692275" y="2223455"/>
            <a:chExt cx="1893766" cy="180668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EC62E53-F739-442D-6EF8-D8EDD411000F}"/>
                </a:ext>
              </a:extLst>
            </p:cNvPr>
            <p:cNvCxnSpPr>
              <a:cxnSpLocks/>
            </p:cNvCxnSpPr>
            <p:nvPr/>
          </p:nvCxnSpPr>
          <p:spPr>
            <a:xfrm>
              <a:off x="1692275" y="3293507"/>
              <a:ext cx="17875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34F2027-CB49-907D-AA9B-5887FE9CE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293" y="2547690"/>
              <a:ext cx="1259323" cy="14824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EC1B99-EF3B-F1C0-4252-6E53C5299E20}"/>
                </a:ext>
              </a:extLst>
            </p:cNvPr>
            <p:cNvSpPr txBox="1"/>
            <p:nvPr/>
          </p:nvSpPr>
          <p:spPr>
            <a:xfrm>
              <a:off x="2973266" y="2223455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072BEE-1720-1BDA-5588-132A669A138D}"/>
                </a:ext>
              </a:extLst>
            </p:cNvPr>
            <p:cNvSpPr txBox="1"/>
            <p:nvPr/>
          </p:nvSpPr>
          <p:spPr>
            <a:xfrm>
              <a:off x="3106616" y="3260463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1EAE4F-A234-F20D-03E0-9ACD376A4C23}"/>
              </a:ext>
            </a:extLst>
          </p:cNvPr>
          <p:cNvSpPr txBox="1"/>
          <p:nvPr/>
        </p:nvSpPr>
        <p:spPr>
          <a:xfrm>
            <a:off x="731585" y="4384759"/>
            <a:ext cx="239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 always parallel to z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4443CC-A7E0-61B9-B5AB-48602F189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367" y="1938064"/>
            <a:ext cx="4173491" cy="31301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3C95FE-64D3-5BE3-EEB7-CFAD33E5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186" y="1934416"/>
            <a:ext cx="4173491" cy="31301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4D5AEA-7400-27D5-11B9-F63213B31D97}"/>
              </a:ext>
            </a:extLst>
          </p:cNvPr>
          <p:cNvSpPr txBox="1"/>
          <p:nvPr/>
        </p:nvSpPr>
        <p:spPr>
          <a:xfrm>
            <a:off x="731585" y="5144988"/>
            <a:ext cx="61085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Menlo"/>
              </a:rPr>
              <a:t>omega =3e11;</a:t>
            </a:r>
          </a:p>
          <a:p>
            <a:r>
              <a:rPr lang="en-US" sz="1800" b="0" i="0" dirty="0">
                <a:effectLst/>
                <a:latin typeface="Menlo"/>
              </a:rPr>
              <a:t>ne0=5e19;</a:t>
            </a:r>
          </a:p>
          <a:p>
            <a:r>
              <a:rPr lang="en-US" sz="1800" b="0" i="0" dirty="0">
                <a:effectLst/>
                <a:latin typeface="Menlo"/>
              </a:rPr>
              <a:t>B0 =1;</a:t>
            </a:r>
          </a:p>
          <a:p>
            <a:r>
              <a:rPr lang="en-US" sz="1800" b="0" i="0" dirty="0">
                <a:effectLst/>
                <a:latin typeface="Menlo"/>
              </a:rPr>
              <a:t>beta= pi/3.0;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86BC8C75-2141-6E22-8AF8-4BAFEB556762}"/>
              </a:ext>
            </a:extLst>
          </p:cNvPr>
          <p:cNvSpPr/>
          <p:nvPr/>
        </p:nvSpPr>
        <p:spPr>
          <a:xfrm>
            <a:off x="1837874" y="2997045"/>
            <a:ext cx="334108" cy="511188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78625-69E9-5C6C-065D-60A433F19CFB}"/>
                  </a:ext>
                </a:extLst>
              </p:cNvPr>
              <p:cNvSpPr txBox="1"/>
              <p:nvPr/>
            </p:nvSpPr>
            <p:spPr>
              <a:xfrm>
                <a:off x="1876165" y="2838335"/>
                <a:ext cx="992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78625-69E9-5C6C-065D-60A433F1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165" y="2838335"/>
                <a:ext cx="9926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23E85CE-EF75-B407-957E-70260D68ADC5}"/>
              </a:ext>
            </a:extLst>
          </p:cNvPr>
          <p:cNvSpPr txBox="1"/>
          <p:nvPr/>
        </p:nvSpPr>
        <p:spPr>
          <a:xfrm>
            <a:off x="565608" y="1430385"/>
            <a:ext cx="299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3709138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FFB3-4444-8369-82C7-F0655E08D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9" y="72894"/>
            <a:ext cx="10515600" cy="1325563"/>
          </a:xfrm>
        </p:spPr>
        <p:txBody>
          <a:bodyPr/>
          <a:lstStyle/>
          <a:p>
            <a:r>
              <a:rPr lang="en-US" dirty="0"/>
              <a:t>Strange phenomenon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26FD2F-F6FF-FA3B-89E1-D8BAE1410F96}"/>
              </a:ext>
            </a:extLst>
          </p:cNvPr>
          <p:cNvGrpSpPr/>
          <p:nvPr/>
        </p:nvGrpSpPr>
        <p:grpSpPr>
          <a:xfrm>
            <a:off x="317370" y="1634536"/>
            <a:ext cx="5334000" cy="4000500"/>
            <a:chOff x="5332429" y="1459043"/>
            <a:chExt cx="5334000" cy="4000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C3C6C0-8BD8-DC43-7AA7-5F716002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2429" y="1459043"/>
              <a:ext cx="5334000" cy="40005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1CDFAC-5457-267F-C79F-468B1B6096D3}"/>
                </a:ext>
              </a:extLst>
            </p:cNvPr>
            <p:cNvCxnSpPr>
              <a:cxnSpLocks/>
            </p:cNvCxnSpPr>
            <p:nvPr/>
          </p:nvCxnSpPr>
          <p:spPr>
            <a:xfrm>
              <a:off x="7293703" y="1753386"/>
              <a:ext cx="0" cy="323339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92DEC4-0A16-998D-BF72-6C0CD9BC8BA0}"/>
                </a:ext>
              </a:extLst>
            </p:cNvPr>
            <p:cNvCxnSpPr>
              <a:cxnSpLocks/>
            </p:cNvCxnSpPr>
            <p:nvPr/>
          </p:nvCxnSpPr>
          <p:spPr>
            <a:xfrm>
              <a:off x="7719482" y="1773808"/>
              <a:ext cx="0" cy="323339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4D64A9-954F-921D-8843-0E0DAE1C32DB}"/>
              </a:ext>
            </a:extLst>
          </p:cNvPr>
          <p:cNvGrpSpPr/>
          <p:nvPr/>
        </p:nvGrpSpPr>
        <p:grpSpPr>
          <a:xfrm>
            <a:off x="6191839" y="72894"/>
            <a:ext cx="4517798" cy="6443224"/>
            <a:chOff x="6427510" y="-128981"/>
            <a:chExt cx="4517798" cy="64432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A22122-94BC-F1F8-61FC-8D325911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7510" y="2925894"/>
              <a:ext cx="4517798" cy="33883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A5D0883-BA02-0E0C-F79F-B6C76763E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0632" y="-128981"/>
              <a:ext cx="4073166" cy="305487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4EC8BD-6A4D-838B-E806-ECF588DF6F51}"/>
                </a:ext>
              </a:extLst>
            </p:cNvPr>
            <p:cNvSpPr/>
            <p:nvPr/>
          </p:nvSpPr>
          <p:spPr>
            <a:xfrm>
              <a:off x="8125515" y="1516659"/>
              <a:ext cx="521616" cy="4303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8B03633-4DF4-27BA-57F3-D42A5D644B5F}"/>
                </a:ext>
              </a:extLst>
            </p:cNvPr>
            <p:cNvCxnSpPr/>
            <p:nvPr/>
          </p:nvCxnSpPr>
          <p:spPr>
            <a:xfrm flipH="1">
              <a:off x="7013542" y="1947003"/>
              <a:ext cx="1111973" cy="123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F95585F-FFDA-704B-715E-99868B4FE90A}"/>
                </a:ext>
              </a:extLst>
            </p:cNvPr>
            <p:cNvCxnSpPr>
              <a:cxnSpLocks/>
            </p:cNvCxnSpPr>
            <p:nvPr/>
          </p:nvCxnSpPr>
          <p:spPr>
            <a:xfrm>
              <a:off x="8686409" y="1947003"/>
              <a:ext cx="1844312" cy="12531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36C955-1B26-19FB-8410-8FA9D7AB4E8D}"/>
              </a:ext>
            </a:extLst>
          </p:cNvPr>
          <p:cNvSpPr txBox="1"/>
          <p:nvPr/>
        </p:nvSpPr>
        <p:spPr>
          <a:xfrm>
            <a:off x="251577" y="6104650"/>
            <a:ext cx="730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cutoff layer close to resonant layer of X mode , the electrostatic field near the resonant layer will be very strong ,why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C2BE0-CE51-456E-3AF8-22C66466F92C}"/>
              </a:ext>
            </a:extLst>
          </p:cNvPr>
          <p:cNvSpPr txBox="1"/>
          <p:nvPr/>
        </p:nvSpPr>
        <p:spPr>
          <a:xfrm>
            <a:off x="997958" y="2078447"/>
            <a:ext cx="14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Cutoff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D0080B-F9C2-7EA6-3260-35579C55ED8F}"/>
              </a:ext>
            </a:extLst>
          </p:cNvPr>
          <p:cNvCxnSpPr/>
          <p:nvPr/>
        </p:nvCxnSpPr>
        <p:spPr>
          <a:xfrm>
            <a:off x="1813873" y="2450969"/>
            <a:ext cx="454061" cy="226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0A00E4-19D9-0BB7-B9BC-2D67965BA5F4}"/>
              </a:ext>
            </a:extLst>
          </p:cNvPr>
          <p:cNvSpPr txBox="1"/>
          <p:nvPr/>
        </p:nvSpPr>
        <p:spPr>
          <a:xfrm>
            <a:off x="3055338" y="2775460"/>
            <a:ext cx="170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Resonant layer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3ED7BB-1792-1F06-B5C5-E3391A5A3177}"/>
              </a:ext>
            </a:extLst>
          </p:cNvPr>
          <p:cNvCxnSpPr/>
          <p:nvPr/>
        </p:nvCxnSpPr>
        <p:spPr>
          <a:xfrm flipH="1">
            <a:off x="2751555" y="3127769"/>
            <a:ext cx="1151142" cy="1057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42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3473B8-BCF0-8C9B-5FE1-39D6120EFC6B}"/>
              </a:ext>
            </a:extLst>
          </p:cNvPr>
          <p:cNvSpPr txBox="1"/>
          <p:nvPr/>
        </p:nvSpPr>
        <p:spPr>
          <a:xfrm>
            <a:off x="4447835" y="409625"/>
            <a:ext cx="357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1D EMW Simulation development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B49F31-348E-3C79-1F74-A876CC78B3D2}"/>
              </a:ext>
            </a:extLst>
          </p:cNvPr>
          <p:cNvGrpSpPr/>
          <p:nvPr/>
        </p:nvGrpSpPr>
        <p:grpSpPr>
          <a:xfrm>
            <a:off x="6579747" y="487828"/>
            <a:ext cx="6108702" cy="5882343"/>
            <a:chOff x="4200526" y="90325"/>
            <a:chExt cx="6108702" cy="58823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0F3F82-70A4-7B78-590C-AB0B9B876688}"/>
                </a:ext>
              </a:extLst>
            </p:cNvPr>
            <p:cNvGrpSpPr/>
            <p:nvPr/>
          </p:nvGrpSpPr>
          <p:grpSpPr>
            <a:xfrm>
              <a:off x="4200526" y="90325"/>
              <a:ext cx="4799010" cy="5882343"/>
              <a:chOff x="3171826" y="759757"/>
              <a:chExt cx="4799010" cy="6011407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849F7F1-5C30-14F5-A582-C91E3FEE7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227" y="1432699"/>
                <a:ext cx="0" cy="39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FE727D-6C8B-1340-0FA8-B14239C2F16B}"/>
                  </a:ext>
                </a:extLst>
              </p:cNvPr>
              <p:cNvSpPr txBox="1"/>
              <p:nvPr/>
            </p:nvSpPr>
            <p:spPr>
              <a:xfrm>
                <a:off x="4924428" y="759757"/>
                <a:ext cx="16255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  plasma parameters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AF1B89-24E4-1E2F-BE60-5F07EF54A8C1}"/>
                  </a:ext>
                </a:extLst>
              </p:cNvPr>
              <p:cNvSpPr txBox="1"/>
              <p:nvPr/>
            </p:nvSpPr>
            <p:spPr>
              <a:xfrm>
                <a:off x="4516438" y="1804157"/>
                <a:ext cx="34543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Initialize Ray Tracing,</a:t>
                </a:r>
              </a:p>
              <a:p>
                <a:r>
                  <a:rPr lang="en-US" dirty="0"/>
                  <a:t>Get the main path of the ray 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C9E057E-21E6-E994-FD56-CF842833DEDB}"/>
                  </a:ext>
                </a:extLst>
              </p:cNvPr>
              <p:cNvCxnSpPr/>
              <p:nvPr/>
            </p:nvCxnSpPr>
            <p:spPr>
              <a:xfrm>
                <a:off x="5737227" y="2467048"/>
                <a:ext cx="0" cy="514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1F4500-CCC5-1F3B-CA79-35270537B4AD}"/>
                  </a:ext>
                </a:extLst>
              </p:cNvPr>
              <p:cNvSpPr txBox="1"/>
              <p:nvPr/>
            </p:nvSpPr>
            <p:spPr>
              <a:xfrm>
                <a:off x="4190357" y="2977075"/>
                <a:ext cx="3576341" cy="660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Discrete the path, Calculate the rotation matrix at each line grid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274F681-B183-19D3-2953-076F9BDDC4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24428" y="4510914"/>
                <a:ext cx="492127" cy="3013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C1384B-6CC1-74C7-2EFC-F25DE2DAC6EF}"/>
                  </a:ext>
                </a:extLst>
              </p:cNvPr>
              <p:cNvSpPr txBox="1"/>
              <p:nvPr/>
            </p:nvSpPr>
            <p:spPr>
              <a:xfrm>
                <a:off x="3171826" y="4892010"/>
                <a:ext cx="29972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Buildup the evolution matrix 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C90DF34-4740-75FD-96D3-4B5B1E9E6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0491" y="5283189"/>
                <a:ext cx="566736" cy="4000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107410-54F9-E97F-742F-F93B70BEB68D}"/>
                  </a:ext>
                </a:extLst>
              </p:cNvPr>
              <p:cNvSpPr txBox="1"/>
              <p:nvPr/>
            </p:nvSpPr>
            <p:spPr>
              <a:xfrm>
                <a:off x="4403726" y="5596951"/>
                <a:ext cx="3222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the Maxwell equations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7874F82-54B1-53A1-80C4-CFE1024C1429}"/>
                  </a:ext>
                </a:extLst>
              </p:cNvPr>
              <p:cNvCxnSpPr/>
              <p:nvPr/>
            </p:nvCxnSpPr>
            <p:spPr>
              <a:xfrm>
                <a:off x="5737227" y="5966283"/>
                <a:ext cx="0" cy="4345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54203D-F96D-54FB-927B-C7E34C577DEB}"/>
                  </a:ext>
                </a:extLst>
              </p:cNvPr>
              <p:cNvSpPr txBox="1"/>
              <p:nvPr/>
            </p:nvSpPr>
            <p:spPr>
              <a:xfrm>
                <a:off x="4975225" y="6401832"/>
                <a:ext cx="1641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Data analysis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312D03-AB5F-B012-E5AE-CB5C433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7007228" y="3746759"/>
              <a:ext cx="609599" cy="3027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310B98-EE86-4D45-F855-C91E0F57FCA5}"/>
                </a:ext>
              </a:extLst>
            </p:cNvPr>
            <p:cNvSpPr txBox="1"/>
            <p:nvPr/>
          </p:nvSpPr>
          <p:spPr>
            <a:xfrm>
              <a:off x="5414963" y="337966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Calculate refractive index 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3F3CE60-A2D7-3236-B835-FF1FBC509C30}"/>
                </a:ext>
              </a:extLst>
            </p:cNvPr>
            <p:cNvCxnSpPr>
              <a:cxnSpLocks/>
            </p:cNvCxnSpPr>
            <p:nvPr/>
          </p:nvCxnSpPr>
          <p:spPr>
            <a:xfrm>
              <a:off x="6765927" y="2937709"/>
              <a:ext cx="0" cy="4419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725C53-C8C0-535A-D254-F982D4C78176}"/>
                </a:ext>
              </a:extLst>
            </p:cNvPr>
            <p:cNvSpPr txBox="1"/>
            <p:nvPr/>
          </p:nvSpPr>
          <p:spPr>
            <a:xfrm>
              <a:off x="7608806" y="3696720"/>
              <a:ext cx="1512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Exit(n)&lt;0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0275C33-686E-04D7-DC47-CC1DB1490982}"/>
                </a:ext>
              </a:extLst>
            </p:cNvPr>
            <p:cNvSpPr txBox="1"/>
            <p:nvPr/>
          </p:nvSpPr>
          <p:spPr>
            <a:xfrm>
              <a:off x="5139350" y="3680561"/>
              <a:ext cx="1158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All(n)&gt;0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C618BD5-1138-0B29-B32F-06108FA0B47E}"/>
                </a:ext>
              </a:extLst>
            </p:cNvPr>
            <p:cNvSpPr txBox="1"/>
            <p:nvPr/>
          </p:nvSpPr>
          <p:spPr>
            <a:xfrm>
              <a:off x="7312028" y="409194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Buildup the global matrix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671928-C6EF-47ED-F8E9-E2F795638815}"/>
              </a:ext>
            </a:extLst>
          </p:cNvPr>
          <p:cNvGrpSpPr/>
          <p:nvPr/>
        </p:nvGrpSpPr>
        <p:grpSpPr>
          <a:xfrm>
            <a:off x="64156" y="569710"/>
            <a:ext cx="6108702" cy="5882343"/>
            <a:chOff x="4200526" y="90325"/>
            <a:chExt cx="6108702" cy="588234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D01E18D-18F3-8B2D-9A94-E76EDDFA8FE2}"/>
                </a:ext>
              </a:extLst>
            </p:cNvPr>
            <p:cNvGrpSpPr/>
            <p:nvPr/>
          </p:nvGrpSpPr>
          <p:grpSpPr>
            <a:xfrm>
              <a:off x="4200526" y="90325"/>
              <a:ext cx="4668835" cy="5882343"/>
              <a:chOff x="3171826" y="759757"/>
              <a:chExt cx="4668835" cy="6011407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C6B667D-8472-4780-9ED6-679ED30300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227" y="1432699"/>
                <a:ext cx="0" cy="39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8E18425-2E88-83BB-6FB3-98BE58727572}"/>
                  </a:ext>
                </a:extLst>
              </p:cNvPr>
              <p:cNvSpPr txBox="1"/>
              <p:nvPr/>
            </p:nvSpPr>
            <p:spPr>
              <a:xfrm>
                <a:off x="4924428" y="759757"/>
                <a:ext cx="16255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  plasma parameters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BA96BF1-E3DC-61EF-BD5E-A38C3EC007CA}"/>
                  </a:ext>
                </a:extLst>
              </p:cNvPr>
              <p:cNvSpPr txBox="1"/>
              <p:nvPr/>
            </p:nvSpPr>
            <p:spPr>
              <a:xfrm>
                <a:off x="4386263" y="1852757"/>
                <a:ext cx="3454398" cy="377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the straight line as ray path 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9B73FFB-44AC-AEB0-28EF-98D0753CBF28}"/>
                  </a:ext>
                </a:extLst>
              </p:cNvPr>
              <p:cNvCxnSpPr/>
              <p:nvPr/>
            </p:nvCxnSpPr>
            <p:spPr>
              <a:xfrm>
                <a:off x="5737227" y="2467048"/>
                <a:ext cx="0" cy="514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5FBE7FB-B5FE-C171-73BC-8727A6170795}"/>
                  </a:ext>
                </a:extLst>
              </p:cNvPr>
              <p:cNvSpPr txBox="1"/>
              <p:nvPr/>
            </p:nvSpPr>
            <p:spPr>
              <a:xfrm>
                <a:off x="4190357" y="2977075"/>
                <a:ext cx="3576341" cy="660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Discrete the path, Calculate the rotation matrix at each line grid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6824C40-D394-5756-3B7E-318A717CB3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24428" y="4510914"/>
                <a:ext cx="492127" cy="3013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C461FDC-C1D9-8011-229A-A9A9AE34D40C}"/>
                  </a:ext>
                </a:extLst>
              </p:cNvPr>
              <p:cNvSpPr txBox="1"/>
              <p:nvPr/>
            </p:nvSpPr>
            <p:spPr>
              <a:xfrm>
                <a:off x="3171826" y="4892010"/>
                <a:ext cx="29972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Buildup the evolution matrix </a:t>
                </a: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E3194DF-128D-3AC3-3889-96F59BF842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4428" y="5177663"/>
                <a:ext cx="812799" cy="5055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965EC8-448C-EB84-9450-342ED8AD8038}"/>
                  </a:ext>
                </a:extLst>
              </p:cNvPr>
              <p:cNvSpPr txBox="1"/>
              <p:nvPr/>
            </p:nvSpPr>
            <p:spPr>
              <a:xfrm>
                <a:off x="4403726" y="5596951"/>
                <a:ext cx="3222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the Maxwell equations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18E4E01B-0C05-2202-C646-8149AD9190F4}"/>
                  </a:ext>
                </a:extLst>
              </p:cNvPr>
              <p:cNvCxnSpPr/>
              <p:nvPr/>
            </p:nvCxnSpPr>
            <p:spPr>
              <a:xfrm>
                <a:off x="5737227" y="5966283"/>
                <a:ext cx="0" cy="4345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46513AA-7861-08EF-03BD-45FCB85B873F}"/>
                  </a:ext>
                </a:extLst>
              </p:cNvPr>
              <p:cNvSpPr txBox="1"/>
              <p:nvPr/>
            </p:nvSpPr>
            <p:spPr>
              <a:xfrm>
                <a:off x="4975225" y="6401832"/>
                <a:ext cx="1641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Data analysis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B617ABD-67DC-3806-0F09-3583EE3FC1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7228" y="3746759"/>
              <a:ext cx="609599" cy="3027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F38EC5-E7F9-9D31-DD79-A1A721CC55E7}"/>
                </a:ext>
              </a:extLst>
            </p:cNvPr>
            <p:cNvSpPr txBox="1"/>
            <p:nvPr/>
          </p:nvSpPr>
          <p:spPr>
            <a:xfrm>
              <a:off x="5414963" y="337966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Calculate refractive index n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8715F74-A163-6503-ED6D-84E5DEA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6765927" y="2937709"/>
              <a:ext cx="0" cy="4419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C9D632-2EDF-2D27-1C3A-4DD4BFF8727B}"/>
                </a:ext>
              </a:extLst>
            </p:cNvPr>
            <p:cNvSpPr txBox="1"/>
            <p:nvPr/>
          </p:nvSpPr>
          <p:spPr>
            <a:xfrm>
              <a:off x="7608806" y="3696720"/>
              <a:ext cx="1512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Exit(n)&lt;0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E042E11-ED54-631E-25E4-5912EC1FA54C}"/>
                </a:ext>
              </a:extLst>
            </p:cNvPr>
            <p:cNvSpPr txBox="1"/>
            <p:nvPr/>
          </p:nvSpPr>
          <p:spPr>
            <a:xfrm>
              <a:off x="5139350" y="3680561"/>
              <a:ext cx="1158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All(n)&gt;0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22FC3E6-0442-1F51-DB13-4470A06962E7}"/>
                </a:ext>
              </a:extLst>
            </p:cNvPr>
            <p:cNvSpPr txBox="1"/>
            <p:nvPr/>
          </p:nvSpPr>
          <p:spPr>
            <a:xfrm>
              <a:off x="7312028" y="409194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Buildup the global matrix </a:t>
              </a:r>
            </a:p>
          </p:txBody>
        </p:sp>
      </p:grp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496E3F7-CE41-AFC8-6C2D-221897646D3B}"/>
              </a:ext>
            </a:extLst>
          </p:cNvPr>
          <p:cNvSpPr/>
          <p:nvPr/>
        </p:nvSpPr>
        <p:spPr>
          <a:xfrm>
            <a:off x="5298616" y="1690225"/>
            <a:ext cx="1594768" cy="318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90B22C-EB95-0A8F-3FEF-16D5CF7C9431}"/>
              </a:ext>
            </a:extLst>
          </p:cNvPr>
          <p:cNvSpPr txBox="1"/>
          <p:nvPr/>
        </p:nvSpPr>
        <p:spPr>
          <a:xfrm>
            <a:off x="5738925" y="1338896"/>
            <a:ext cx="103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do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EBA6DD-982C-5D31-5BFC-71E015263F33}"/>
              </a:ext>
            </a:extLst>
          </p:cNvPr>
          <p:cNvCxnSpPr>
            <a:cxnSpLocks/>
          </p:cNvCxnSpPr>
          <p:nvPr/>
        </p:nvCxnSpPr>
        <p:spPr>
          <a:xfrm flipH="1">
            <a:off x="2768769" y="4914143"/>
            <a:ext cx="1100872" cy="473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1793FC0-8C9F-979F-737C-EE63323B0268}"/>
              </a:ext>
            </a:extLst>
          </p:cNvPr>
          <p:cNvCxnSpPr>
            <a:cxnSpLocks/>
          </p:cNvCxnSpPr>
          <p:nvPr/>
        </p:nvCxnSpPr>
        <p:spPr>
          <a:xfrm flipH="1">
            <a:off x="9363215" y="4884667"/>
            <a:ext cx="584997" cy="407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15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407E-FE3E-3CEE-CF48-CAC9636AB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Backup case</a:t>
            </a:r>
          </a:p>
        </p:txBody>
      </p:sp>
    </p:spTree>
    <p:extLst>
      <p:ext uri="{BB962C8B-B14F-4D97-AF65-F5344CB8AC3E}">
        <p14:creationId xmlns:p14="http://schemas.microsoft.com/office/powerpoint/2010/main" val="151223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17D08C-D6E2-6F69-4B1B-8F1D086CE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33" y="713001"/>
            <a:ext cx="10717121" cy="5620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01129-41B8-1CAB-DD50-4B5F1C60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45" y="91970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58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C23225-8F22-BFB7-B296-F6CA93D6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75"/>
            <a:ext cx="10650436" cy="5915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B96D1-165A-873E-9685-FAB22078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41" y="2975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47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874EA-1AB9-A5E1-E8A7-C1A0888F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7" y="504417"/>
            <a:ext cx="11031489" cy="5849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1D160-346F-C13D-20B1-1B2857834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452" y="436579"/>
            <a:ext cx="3989895" cy="2992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AD7FA-6346-6AC8-5E35-C35145837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242" y="436579"/>
            <a:ext cx="4225564" cy="3169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C34B95-94B4-5595-A1C0-BAACA423C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194" y="3605752"/>
            <a:ext cx="2198802" cy="164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7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B608B-0613-B274-3F69-F70EF0C3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BBC8F-4652-7976-5EC6-167433DAB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  <a:p>
            <a:r>
              <a:rPr lang="en-US" dirty="0"/>
              <a:t>Research steps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General equation for analyzing the coupled mode conversion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Numerical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Numerical benchmark with typical case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Propagation in the sheared magnetic field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Mode-conversion analysis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43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87966-6AC9-9CF0-84C7-440C3277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52" y="292263"/>
            <a:ext cx="10688542" cy="5858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2450E-C6C3-F5E5-A9E4-28781AA1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48" y="10899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77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997CEF-1213-F40C-FB50-06292D5EF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9" y="652136"/>
            <a:ext cx="10355120" cy="5763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83DFF3-3C66-98AD-DC25-76EB4682520F}"/>
              </a:ext>
            </a:extLst>
          </p:cNvPr>
          <p:cNvSpPr txBox="1"/>
          <p:nvPr/>
        </p:nvSpPr>
        <p:spPr>
          <a:xfrm>
            <a:off x="103695" y="282804"/>
            <a:ext cx="868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Strange Phenomenon near the cutoff and resonant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B280C-D629-096C-E671-A6245A433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15" y="754487"/>
            <a:ext cx="4895864" cy="3671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2D81C9-F06C-3E78-8375-E107EF6AE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435" y="943733"/>
            <a:ext cx="4391208" cy="32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BBF2204-4507-0A12-6B72-FB208B1465FB}"/>
                  </a:ext>
                </a:extLst>
              </p:cNvPr>
              <p:cNvSpPr txBox="1"/>
              <p:nvPr/>
            </p:nvSpPr>
            <p:spPr>
              <a:xfrm>
                <a:off x="5123001" y="275145"/>
                <a:ext cx="6136524" cy="6472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In space S</a:t>
                </a:r>
                <a:r>
                  <a:rPr lang="en-US" altLang="zh-CN" sz="1600" baseline="30000" dirty="0"/>
                  <a:t>0</a:t>
                </a:r>
                <a:r>
                  <a:rPr lang="en-US" altLang="zh-CN" sz="1600" dirty="0"/>
                  <a:t>, the coordinate p is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/>
              </a:p>
              <a:p>
                <a:r>
                  <a:rPr lang="en-US" sz="1600" dirty="0"/>
                  <a:t>In space S</a:t>
                </a:r>
                <a:r>
                  <a:rPr lang="en-US" sz="1600" baseline="30000" dirty="0"/>
                  <a:t>n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the coordinate p is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b="0" dirty="0"/>
              </a:p>
              <a:p>
                <a:r>
                  <a:rPr lang="en-US" sz="1600" dirty="0"/>
                  <a:t>The relation ship between two coordinate is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Obviously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0" i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bSup>
                      <m:sSup>
                        <m:sSupPr>
                          <m:ctrlPr>
                            <a:rPr lang="en-US" sz="1600" b="0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represent the electric field in space S</a:t>
                </a:r>
                <a:r>
                  <a:rPr lang="en-US" sz="1600" baseline="30000" dirty="0"/>
                  <a:t>n </a:t>
                </a:r>
                <a:r>
                  <a:rPr lang="en-US" sz="1600" dirty="0"/>
                  <a:t>and E</a:t>
                </a:r>
                <a:r>
                  <a:rPr lang="en-US" sz="1600" baseline="30000" dirty="0"/>
                  <a:t>0</a:t>
                </a:r>
                <a:r>
                  <a:rPr lang="en-US" sz="1600" dirty="0"/>
                  <a:t> in space S</a:t>
                </a:r>
                <a:r>
                  <a:rPr lang="en-US" sz="1600" baseline="30000" dirty="0"/>
                  <a:t>0</a:t>
                </a:r>
                <a:r>
                  <a:rPr lang="en-US" sz="1600" dirty="0"/>
                  <a:t>.</a:t>
                </a:r>
              </a:p>
              <a:p>
                <a:r>
                  <a:rPr lang="en-US" sz="1600" dirty="0"/>
                  <a:t>Consider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/>
                  <a:t> coordinate ,the magnetic plasma has explicit dielectric tensor expression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/>
                  <a:t>,in order to find the dielectric tensor in space S</a:t>
                </a:r>
                <a:r>
                  <a:rPr lang="en-US" sz="1600" baseline="30000" dirty="0"/>
                  <a:t>n </a:t>
                </a:r>
                <a:r>
                  <a:rPr lang="en-US" sz="1600" dirty="0"/>
                  <a:t>, we should apply the energy conservation </a:t>
                </a:r>
                <a:r>
                  <a:rPr lang="en-US" sz="1600" dirty="0" err="1"/>
                  <a:t>relationship,where</a:t>
                </a:r>
                <a:endParaRPr lang="en-US" sz="1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And </a:t>
                </a:r>
              </a:p>
              <a:p>
                <a:pPr algn="ctr"/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1600" dirty="0"/>
                  <a:t>So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Then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Finally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R is the rotation matrix from space S</a:t>
                </a:r>
                <a:r>
                  <a:rPr lang="en-US" sz="1600" baseline="-25000" dirty="0"/>
                  <a:t>B </a:t>
                </a:r>
                <a:r>
                  <a:rPr lang="en-US" sz="1600" dirty="0"/>
                  <a:t>to S</a:t>
                </a:r>
                <a:r>
                  <a:rPr lang="en-US" sz="1600" baseline="30000" dirty="0"/>
                  <a:t>n</a:t>
                </a:r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BBF2204-4507-0A12-6B72-FB208B146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001" y="275145"/>
                <a:ext cx="6136524" cy="6472734"/>
              </a:xfrm>
              <a:prstGeom prst="rect">
                <a:avLst/>
              </a:prstGeom>
              <a:blipFill>
                <a:blip r:embed="rId2"/>
                <a:stretch>
                  <a:fillRect l="-497" t="-282" b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CA615D63-9929-4C2F-054C-1F51051BEECC}"/>
              </a:ext>
            </a:extLst>
          </p:cNvPr>
          <p:cNvGrpSpPr/>
          <p:nvPr/>
        </p:nvGrpSpPr>
        <p:grpSpPr>
          <a:xfrm>
            <a:off x="79542" y="668631"/>
            <a:ext cx="3971821" cy="3630892"/>
            <a:chOff x="1008672" y="1027635"/>
            <a:chExt cx="3971821" cy="363089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CB61DA1-DC13-30AD-8367-32FA5DDB0F66}"/>
                </a:ext>
              </a:extLst>
            </p:cNvPr>
            <p:cNvGrpSpPr/>
            <p:nvPr/>
          </p:nvGrpSpPr>
          <p:grpSpPr>
            <a:xfrm>
              <a:off x="1193493" y="1027635"/>
              <a:ext cx="3787000" cy="3630892"/>
              <a:chOff x="1127505" y="1037062"/>
              <a:chExt cx="3787000" cy="363089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F6D432F-0ADF-9B77-CC18-EF0E643314EF}"/>
                  </a:ext>
                </a:extLst>
              </p:cNvPr>
              <p:cNvGrpSpPr/>
              <p:nvPr/>
            </p:nvGrpSpPr>
            <p:grpSpPr>
              <a:xfrm>
                <a:off x="1127505" y="1037062"/>
                <a:ext cx="3787000" cy="3630892"/>
                <a:chOff x="1664833" y="989928"/>
                <a:chExt cx="3787000" cy="3630892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D005E5E-4109-A850-AC30-9C0433EC2D9A}"/>
                    </a:ext>
                  </a:extLst>
                </p:cNvPr>
                <p:cNvGrpSpPr/>
                <p:nvPr/>
              </p:nvGrpSpPr>
              <p:grpSpPr>
                <a:xfrm>
                  <a:off x="1998486" y="1404594"/>
                  <a:ext cx="3176829" cy="2944497"/>
                  <a:chOff x="2450972" y="405353"/>
                  <a:chExt cx="3176829" cy="2944497"/>
                </a:xfrm>
              </p:grpSpPr>
              <p:cxnSp>
                <p:nvCxnSpPr>
                  <p:cNvPr id="5" name="Straight Arrow Connector 4">
                    <a:extLst>
                      <a:ext uri="{FF2B5EF4-FFF2-40B4-BE49-F238E27FC236}">
                        <a16:creationId xmlns:a16="http://schemas.microsoft.com/office/drawing/2014/main" id="{05F164C6-9240-45EA-14F4-8206AA02BA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50972" y="2450969"/>
                    <a:ext cx="952104" cy="89888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Arrow Connector 5">
                    <a:extLst>
                      <a:ext uri="{FF2B5EF4-FFF2-40B4-BE49-F238E27FC236}">
                        <a16:creationId xmlns:a16="http://schemas.microsoft.com/office/drawing/2014/main" id="{ED41E10B-A911-784C-40F4-85542DF2A8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03076" y="2450969"/>
                    <a:ext cx="222472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5AC95274-6B13-5B08-7DD5-2F8125ED3A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403076" y="405353"/>
                    <a:ext cx="10998" cy="204561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0995CE76-9421-B157-CF4B-B51FFCEE91A5}"/>
                    </a:ext>
                  </a:extLst>
                </p:cNvPr>
                <p:cNvCxnSpPr>
                  <a:cxnSpLocks/>
                  <a:endCxn id="16" idx="2"/>
                </p:cNvCxnSpPr>
                <p:nvPr/>
              </p:nvCxnSpPr>
              <p:spPr>
                <a:xfrm flipV="1">
                  <a:off x="2963946" y="2026604"/>
                  <a:ext cx="1318181" cy="141866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7ECE2E7-4627-E6B6-0A70-E06CE98F26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77241" y="1657272"/>
                      <a:ext cx="12097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7ECE2E7-4627-E6B6-0A70-E06CE98F26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77241" y="1657272"/>
                      <a:ext cx="1209771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BA1B031B-66CC-EDE1-1672-E647F2858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201160" y="2053472"/>
                  <a:ext cx="766713" cy="139673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3374BB05-9C1B-2F01-E60C-83AFAE4F102F}"/>
                    </a:ext>
                  </a:extLst>
                </p:cNvPr>
                <p:cNvCxnSpPr>
                  <a:cxnSpLocks/>
                  <a:stCxn id="16" idx="2"/>
                </p:cNvCxnSpPr>
                <p:nvPr/>
              </p:nvCxnSpPr>
              <p:spPr>
                <a:xfrm flipH="1">
                  <a:off x="4277807" y="2026604"/>
                  <a:ext cx="4320" cy="20364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3CB333D5-60EE-2237-53A7-CFFF121D4E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7873" y="3450210"/>
                  <a:ext cx="1330357" cy="6127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Arc 27">
                  <a:extLst>
                    <a:ext uri="{FF2B5EF4-FFF2-40B4-BE49-F238E27FC236}">
                      <a16:creationId xmlns:a16="http://schemas.microsoft.com/office/drawing/2014/main" id="{E12387BA-DF1A-6B32-8531-2A85AD50C3C0}"/>
                    </a:ext>
                  </a:extLst>
                </p:cNvPr>
                <p:cNvSpPr/>
                <p:nvPr/>
              </p:nvSpPr>
              <p:spPr>
                <a:xfrm rot="7372301">
                  <a:off x="2550502" y="2788996"/>
                  <a:ext cx="914400" cy="914400"/>
                </a:xfrm>
                <a:prstGeom prst="arc">
                  <a:avLst>
                    <a:gd name="adj1" fmla="val 17395968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39F6E598-463A-4014-E772-EB598930BC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59451" y="3650471"/>
                      <a:ext cx="123491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39F6E598-463A-4014-E772-EB598930BC3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59451" y="3650471"/>
                      <a:ext cx="1234911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977BBBD2-D8F8-7FCC-D3C3-704ABFE52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51521" y="2424443"/>
                      <a:ext cx="17046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977BBBD2-D8F8-7FCC-D3C3-704ABFE529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51521" y="2424443"/>
                      <a:ext cx="1704681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3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Arc 31">
                  <a:extLst>
                    <a:ext uri="{FF2B5EF4-FFF2-40B4-BE49-F238E27FC236}">
                      <a16:creationId xmlns:a16="http://schemas.microsoft.com/office/drawing/2014/main" id="{B6025357-0AB6-931E-2FD2-67660F8C0CF1}"/>
                    </a:ext>
                  </a:extLst>
                </p:cNvPr>
                <p:cNvSpPr/>
                <p:nvPr/>
              </p:nvSpPr>
              <p:spPr>
                <a:xfrm rot="19322564">
                  <a:off x="2562882" y="2814144"/>
                  <a:ext cx="914400" cy="914400"/>
                </a:xfrm>
                <a:prstGeom prst="arc">
                  <a:avLst>
                    <a:gd name="adj1" fmla="val 18137733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9FE06C9-15EB-6B39-292B-5D7DA1CDF1C1}"/>
                    </a:ext>
                  </a:extLst>
                </p:cNvPr>
                <p:cNvSpPr txBox="1"/>
                <p:nvPr/>
              </p:nvSpPr>
              <p:spPr>
                <a:xfrm>
                  <a:off x="1664833" y="4251488"/>
                  <a:ext cx="2450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x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049597B-9D5B-5280-8C43-E7691B1AD665}"/>
                    </a:ext>
                  </a:extLst>
                </p:cNvPr>
                <p:cNvSpPr txBox="1"/>
                <p:nvPr/>
              </p:nvSpPr>
              <p:spPr>
                <a:xfrm>
                  <a:off x="5206737" y="3265544"/>
                  <a:ext cx="2450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y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1D074E0-CDA4-B197-F9F2-FD9F8908D8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32543" y="989928"/>
                      <a:ext cx="99049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z,</a:t>
                      </a:r>
                      <a:r>
                        <a:rPr lang="en-US" b="0" dirty="0"/>
                        <a:t>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1D074E0-CDA4-B197-F9F2-FD9F8908D81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32543" y="989928"/>
                      <a:ext cx="990493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4908" t="-8333" b="-2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9BD6C0C8-564F-A3F4-694D-ECF0B5F8031C}"/>
                      </a:ext>
                    </a:extLst>
                  </p:cNvPr>
                  <p:cNvSpPr txBox="1"/>
                  <p:nvPr/>
                </p:nvSpPr>
                <p:spPr>
                  <a:xfrm>
                    <a:off x="1372601" y="1731273"/>
                    <a:ext cx="3943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 baseline="-25000" dirty="0" err="1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9BD6C0C8-564F-A3F4-694D-ECF0B5F803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2601" y="1731273"/>
                    <a:ext cx="39435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4E4CA7-989E-D499-BE82-3BEB2B05D25D}"/>
                </a:ext>
              </a:extLst>
            </p:cNvPr>
            <p:cNvSpPr/>
            <p:nvPr/>
          </p:nvSpPr>
          <p:spPr>
            <a:xfrm>
              <a:off x="1236593" y="2667351"/>
              <a:ext cx="62737" cy="7584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1FB4908-89E0-61BE-1B60-4D14C69F147C}"/>
                </a:ext>
              </a:extLst>
            </p:cNvPr>
            <p:cNvSpPr txBox="1"/>
            <p:nvPr/>
          </p:nvSpPr>
          <p:spPr>
            <a:xfrm>
              <a:off x="1008672" y="2354954"/>
              <a:ext cx="518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8D5951-E540-BDE8-FCF9-6106757B0853}"/>
                  </a:ext>
                </a:extLst>
              </p:cNvPr>
              <p:cNvSpPr txBox="1"/>
              <p:nvPr/>
            </p:nvSpPr>
            <p:spPr>
              <a:xfrm>
                <a:off x="1164408" y="3778618"/>
                <a:ext cx="22247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/>
                  <a:t>S</a:t>
                </a:r>
                <a:r>
                  <a:rPr lang="en-US" sz="1400" b="0" baseline="30000" dirty="0"/>
                  <a:t>0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𝑎𝑏𝑠𝑜𝑙𝑢𝑡𝑒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𝑐𝑜𝑜𝑟𝑑𝑖𝑛𝑎𝑡𝑒</m:t>
                    </m:r>
                  </m:oMath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𝑟𝑒𝑙𝑎𝑡𝑖𝑣𝑒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𝑐𝑜𝑜𝑟𝑑𝑖𝑛𝑎𝑡𝑒</m:t>
                      </m:r>
                    </m:oMath>
                  </m:oMathPara>
                </a14:m>
                <a:endParaRPr lang="en-US" sz="1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𝑚𝑎𝑔𝑛𝑒𝑡𝑖𝑐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𝑓𝑖𝑒𝑙𝑑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𝑐𝑜𝑜𝑟𝑑𝑖𝑛𝑎𝑡𝑒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8D5951-E540-BDE8-FCF9-6106757B0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408" y="3778618"/>
                <a:ext cx="2224725" cy="738664"/>
              </a:xfrm>
              <a:prstGeom prst="rect">
                <a:avLst/>
              </a:prstGeom>
              <a:blipFill>
                <a:blip r:embed="rId8"/>
                <a:stretch>
                  <a:fillRect l="-822" t="-1653" r="-13973" b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58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42426-4EF6-B251-E62E-581A2E54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193675"/>
            <a:ext cx="10515600" cy="1325563"/>
          </a:xfrm>
        </p:spPr>
        <p:txBody>
          <a:bodyPr/>
          <a:lstStyle/>
          <a:p>
            <a:r>
              <a:rPr lang="en-US" dirty="0"/>
              <a:t>Rotation matrix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B023D-9FD1-F373-2F6C-3CA5D70FEEB1}"/>
              </a:ext>
            </a:extLst>
          </p:cNvPr>
          <p:cNvSpPr txBox="1"/>
          <p:nvPr/>
        </p:nvSpPr>
        <p:spPr>
          <a:xfrm>
            <a:off x="342900" y="1439069"/>
            <a:ext cx="732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How to calculate rotation matrix from space S</a:t>
            </a:r>
            <a:r>
              <a:rPr lang="en-US" sz="1800" baseline="-25000" dirty="0"/>
              <a:t>B </a:t>
            </a:r>
            <a:r>
              <a:rPr lang="en-US" sz="1800" dirty="0"/>
              <a:t>to S</a:t>
            </a:r>
            <a:r>
              <a:rPr lang="en-US" sz="1800" baseline="30000" dirty="0"/>
              <a:t>n+1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22B2E56-5587-1772-47B9-DD6374968981}"/>
                  </a:ext>
                </a:extLst>
              </p:cNvPr>
              <p:cNvSpPr txBox="1"/>
              <p:nvPr/>
            </p:nvSpPr>
            <p:spPr>
              <a:xfrm>
                <a:off x="2476500" y="2988779"/>
                <a:ext cx="5040291" cy="12971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b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22B2E56-5587-1772-47B9-DD6374968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0" y="2988779"/>
                <a:ext cx="5040291" cy="1297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007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1529-F42D-92CD-D061-B1584ACD1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4" y="-32155"/>
            <a:ext cx="10515600" cy="1325563"/>
          </a:xfrm>
        </p:spPr>
        <p:txBody>
          <a:bodyPr/>
          <a:lstStyle/>
          <a:p>
            <a:r>
              <a:rPr lang="en-US" dirty="0"/>
              <a:t>Motivation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ECA944-A9E5-418B-EF1C-106C43D27D02}"/>
              </a:ext>
            </a:extLst>
          </p:cNvPr>
          <p:cNvGrpSpPr/>
          <p:nvPr/>
        </p:nvGrpSpPr>
        <p:grpSpPr>
          <a:xfrm>
            <a:off x="1048343" y="1076781"/>
            <a:ext cx="9272386" cy="5147771"/>
            <a:chOff x="1391243" y="1276806"/>
            <a:chExt cx="9272386" cy="514777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BBA9AE4-6C30-8266-D17C-3F9751B0D43A}"/>
                </a:ext>
              </a:extLst>
            </p:cNvPr>
            <p:cNvGrpSpPr/>
            <p:nvPr/>
          </p:nvGrpSpPr>
          <p:grpSpPr>
            <a:xfrm>
              <a:off x="3177616" y="1276806"/>
              <a:ext cx="6934988" cy="997063"/>
              <a:chOff x="4129723" y="1532905"/>
              <a:chExt cx="6934988" cy="99706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E36650-D8CF-0699-790A-F159FE2ADB7C}"/>
                  </a:ext>
                </a:extLst>
              </p:cNvPr>
              <p:cNvSpPr txBox="1"/>
              <p:nvPr/>
            </p:nvSpPr>
            <p:spPr>
              <a:xfrm>
                <a:off x="9207631" y="1532905"/>
                <a:ext cx="18570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High k Scattering diagnose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58E1F39-23E0-15CA-C9DF-0B581930BBD5}"/>
                  </a:ext>
                </a:extLst>
              </p:cNvPr>
              <p:cNvGrpSpPr/>
              <p:nvPr/>
            </p:nvGrpSpPr>
            <p:grpSpPr>
              <a:xfrm>
                <a:off x="4129723" y="1565994"/>
                <a:ext cx="1575064" cy="914400"/>
                <a:chOff x="3394432" y="2213796"/>
                <a:chExt cx="1575064" cy="91440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40866E6-7BBD-ED33-F242-7D662CA3D52E}"/>
                    </a:ext>
                  </a:extLst>
                </p:cNvPr>
                <p:cNvSpPr txBox="1"/>
                <p:nvPr/>
              </p:nvSpPr>
              <p:spPr>
                <a:xfrm>
                  <a:off x="3394432" y="2233212"/>
                  <a:ext cx="8955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FIRTIP</a:t>
                  </a:r>
                </a:p>
              </p:txBody>
            </p:sp>
            <p:pic>
              <p:nvPicPr>
                <p:cNvPr id="8" name="Graphic 7" descr="Cell Tower with solid fill">
                  <a:extLst>
                    <a:ext uri="{FF2B5EF4-FFF2-40B4-BE49-F238E27FC236}">
                      <a16:creationId xmlns:a16="http://schemas.microsoft.com/office/drawing/2014/main" id="{FAC877F4-A6BB-5D8B-7AAD-C679D4C520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5096" y="2213796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11" name="Graphic 10" descr="Cell Tower outline">
                <a:extLst>
                  <a:ext uri="{FF2B5EF4-FFF2-40B4-BE49-F238E27FC236}">
                    <a16:creationId xmlns:a16="http://schemas.microsoft.com/office/drawing/2014/main" id="{5AA7A615-5523-A477-16EF-D5F7950DB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68645" y="16155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D5C373-15DC-1165-F6A6-E5D1DCFAD00C}"/>
                </a:ext>
              </a:extLst>
            </p:cNvPr>
            <p:cNvSpPr/>
            <p:nvPr/>
          </p:nvSpPr>
          <p:spPr>
            <a:xfrm>
              <a:off x="6601363" y="2671813"/>
              <a:ext cx="2662285" cy="91440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143833-5760-31A9-E5E1-F62063E87796}"/>
                </a:ext>
              </a:extLst>
            </p:cNvPr>
            <p:cNvCxnSpPr/>
            <p:nvPr/>
          </p:nvCxnSpPr>
          <p:spPr>
            <a:xfrm>
              <a:off x="4304906" y="2139885"/>
              <a:ext cx="0" cy="39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1A220E0-D3E1-59F3-8C1F-7F11E4FA0164}"/>
                </a:ext>
              </a:extLst>
            </p:cNvPr>
            <p:cNvCxnSpPr/>
            <p:nvPr/>
          </p:nvCxnSpPr>
          <p:spPr>
            <a:xfrm>
              <a:off x="7880021" y="2149311"/>
              <a:ext cx="0" cy="39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C896C35-28E1-647F-44A6-0A865A441854}"/>
                </a:ext>
              </a:extLst>
            </p:cNvPr>
            <p:cNvGrpSpPr/>
            <p:nvPr/>
          </p:nvGrpSpPr>
          <p:grpSpPr>
            <a:xfrm>
              <a:off x="2895601" y="2654874"/>
              <a:ext cx="3005577" cy="914400"/>
              <a:chOff x="3055855" y="2631502"/>
              <a:chExt cx="3005577" cy="9144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04CA29A-9F09-615C-B9E4-958899A1DD98}"/>
                  </a:ext>
                </a:extLst>
              </p:cNvPr>
              <p:cNvSpPr/>
              <p:nvPr/>
            </p:nvSpPr>
            <p:spPr>
              <a:xfrm>
                <a:off x="3055855" y="2631502"/>
                <a:ext cx="2930164" cy="914400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52B8E4-892B-E3CE-7A28-322A77DA6B23}"/>
                  </a:ext>
                </a:extLst>
              </p:cNvPr>
              <p:cNvSpPr txBox="1"/>
              <p:nvPr/>
            </p:nvSpPr>
            <p:spPr>
              <a:xfrm>
                <a:off x="3308805" y="2666964"/>
                <a:ext cx="275262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Right rotation polarization</a:t>
                </a:r>
              </a:p>
              <a:p>
                <a:pPr algn="ctr"/>
                <a:r>
                  <a:rPr lang="en-US" sz="1400" dirty="0"/>
                  <a:t>&amp;</a:t>
                </a:r>
              </a:p>
              <a:p>
                <a:r>
                  <a:rPr lang="en-US" sz="1400" dirty="0"/>
                  <a:t>Left rotation polarization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AD37E-4BFA-A716-951B-CBA02C1A0C83}"/>
                </a:ext>
              </a:extLst>
            </p:cNvPr>
            <p:cNvSpPr txBox="1"/>
            <p:nvPr/>
          </p:nvSpPr>
          <p:spPr>
            <a:xfrm>
              <a:off x="6570040" y="2914180"/>
              <a:ext cx="27904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Linear polarization mode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DB01B-E44D-BF2C-A25A-AE29D197EC25}"/>
                </a:ext>
              </a:extLst>
            </p:cNvPr>
            <p:cNvSpPr txBox="1"/>
            <p:nvPr/>
          </p:nvSpPr>
          <p:spPr>
            <a:xfrm>
              <a:off x="1417607" y="2775680"/>
              <a:ext cx="14139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Launch mode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6202B8-1DEA-92D2-E899-3748A5203EE7}"/>
                </a:ext>
              </a:extLst>
            </p:cNvPr>
            <p:cNvSpPr txBox="1"/>
            <p:nvPr/>
          </p:nvSpPr>
          <p:spPr>
            <a:xfrm>
              <a:off x="1391243" y="4621886"/>
              <a:ext cx="2222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Spherical Tokamak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F843F6D-FF14-64C5-212E-03CBF466CCC0}"/>
                </a:ext>
              </a:extLst>
            </p:cNvPr>
            <p:cNvCxnSpPr>
              <a:cxnSpLocks/>
            </p:cNvCxnSpPr>
            <p:nvPr/>
          </p:nvCxnSpPr>
          <p:spPr>
            <a:xfrm>
              <a:off x="4388036" y="3617018"/>
              <a:ext cx="1333938" cy="6714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79201E-FDD6-DB30-42F7-EB36F0DBF5B2}"/>
                </a:ext>
              </a:extLst>
            </p:cNvPr>
            <p:cNvSpPr/>
            <p:nvPr/>
          </p:nvSpPr>
          <p:spPr>
            <a:xfrm>
              <a:off x="4791908" y="4476510"/>
              <a:ext cx="2500310" cy="656249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3B1567-5416-1922-CFEF-7ABB7AEE4592}"/>
                </a:ext>
              </a:extLst>
            </p:cNvPr>
            <p:cNvSpPr txBox="1"/>
            <p:nvPr/>
          </p:nvSpPr>
          <p:spPr>
            <a:xfrm>
              <a:off x="5126779" y="4549797"/>
              <a:ext cx="20184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Faraday rotation in Sheard magnetic field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66A5388-B72A-54BF-AFD9-9C6C040E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5712" y="3638515"/>
              <a:ext cx="1302373" cy="6530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BEC4822-1091-F790-8917-CC67B926DABF}"/>
                </a:ext>
              </a:extLst>
            </p:cNvPr>
            <p:cNvSpPr/>
            <p:nvPr/>
          </p:nvSpPr>
          <p:spPr>
            <a:xfrm>
              <a:off x="6544802" y="5643833"/>
              <a:ext cx="4044052" cy="73853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58FDD19-C3B4-6A5A-C3AD-4A4971CD0545}"/>
                </a:ext>
              </a:extLst>
            </p:cNvPr>
            <p:cNvGrpSpPr/>
            <p:nvPr/>
          </p:nvGrpSpPr>
          <p:grpSpPr>
            <a:xfrm>
              <a:off x="2473798" y="5618636"/>
              <a:ext cx="3662215" cy="752518"/>
              <a:chOff x="2338534" y="5650850"/>
              <a:chExt cx="3662215" cy="75251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953A1CE-3365-DB05-6C7B-BDA144B9349D}"/>
                  </a:ext>
                </a:extLst>
              </p:cNvPr>
              <p:cNvSpPr/>
              <p:nvPr/>
            </p:nvSpPr>
            <p:spPr>
              <a:xfrm>
                <a:off x="2338534" y="5664838"/>
                <a:ext cx="3662215" cy="73853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B51D465-2F8D-5D4E-DBC4-22677B74777D}"/>
                  </a:ext>
                </a:extLst>
              </p:cNvPr>
              <p:cNvSpPr txBox="1"/>
              <p:nvPr/>
            </p:nvSpPr>
            <p:spPr>
              <a:xfrm>
                <a:off x="2436659" y="5650850"/>
                <a:ext cx="356409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The phase might be shift  by the sheared  magnetic field, adding  the error in the electron density measurement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6D66CB2-1F22-5BFB-3C81-64E8731A9835}"/>
                </a:ext>
              </a:extLst>
            </p:cNvPr>
            <p:cNvSpPr txBox="1"/>
            <p:nvPr/>
          </p:nvSpPr>
          <p:spPr>
            <a:xfrm>
              <a:off x="6470027" y="5685913"/>
              <a:ext cx="41936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 scattering  polarization is strongly correlated with the  launch beam polarization, which will influent our receiver intensity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86680D6-9CA9-60CC-952B-9B8DCF233B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3735" y="5172315"/>
              <a:ext cx="1216379" cy="375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07408A8-7356-734E-1E4F-F8F5ED44FE04}"/>
                </a:ext>
              </a:extLst>
            </p:cNvPr>
            <p:cNvCxnSpPr>
              <a:cxnSpLocks/>
            </p:cNvCxnSpPr>
            <p:nvPr/>
          </p:nvCxnSpPr>
          <p:spPr>
            <a:xfrm>
              <a:off x="6848475" y="5172315"/>
              <a:ext cx="1282385" cy="4533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398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41AE-28D0-794F-D544-A78F75C7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General  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FAD73-D962-EAFC-9B28-66E744DA7AE2}"/>
              </a:ext>
            </a:extLst>
          </p:cNvPr>
          <p:cNvSpPr txBox="1"/>
          <p:nvPr/>
        </p:nvSpPr>
        <p:spPr>
          <a:xfrm>
            <a:off x="214313" y="932891"/>
            <a:ext cx="6219824" cy="392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mbria Math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According to the Maxwell equations, we have </a:t>
            </a:r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C3744-E850-11B6-C64A-296F7317E085}"/>
                  </a:ext>
                </a:extLst>
              </p:cNvPr>
              <p:cNvSpPr txBox="1"/>
              <p:nvPr/>
            </p:nvSpPr>
            <p:spPr>
              <a:xfrm>
                <a:off x="2525713" y="1325563"/>
                <a:ext cx="6219824" cy="1508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̿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C3744-E850-11B6-C64A-296F7317E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713" y="1325563"/>
                <a:ext cx="6219824" cy="15088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A994B02-FC19-2BAA-6310-618DDBD6FF4B}"/>
              </a:ext>
            </a:extLst>
          </p:cNvPr>
          <p:cNvSpPr txBox="1"/>
          <p:nvPr/>
        </p:nvSpPr>
        <p:spPr>
          <a:xfrm>
            <a:off x="3324225" y="287047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671CAF-B941-9834-2067-A9F7037485A0}"/>
                  </a:ext>
                </a:extLst>
              </p:cNvPr>
              <p:cNvSpPr txBox="1"/>
              <p:nvPr/>
            </p:nvSpPr>
            <p:spPr>
              <a:xfrm>
                <a:off x="2525713" y="2811487"/>
                <a:ext cx="6219824" cy="856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671CAF-B941-9834-2067-A9F70374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713" y="2811487"/>
                <a:ext cx="6219824" cy="856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EA301E-0248-4C9E-2EFC-F1B7F3ED4639}"/>
                  </a:ext>
                </a:extLst>
              </p:cNvPr>
              <p:cNvSpPr txBox="1"/>
              <p:nvPr/>
            </p:nvSpPr>
            <p:spPr>
              <a:xfrm>
                <a:off x="214313" y="3747301"/>
                <a:ext cx="11780838" cy="2536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Assuming the ray path is straight line along z axis ,and the electric field and magnetic field in the path are only depended on  the parameter  of z ,then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func>
                        <m:func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b="0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d>
                      <m:d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exp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⁡(−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Substitute into the Maxwell equation ,we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EA301E-0248-4C9E-2EFC-F1B7F3ED4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13" y="3747301"/>
                <a:ext cx="11780838" cy="2536913"/>
              </a:xfrm>
              <a:prstGeom prst="rect">
                <a:avLst/>
              </a:prstGeom>
              <a:blipFill>
                <a:blip r:embed="rId4"/>
                <a:stretch>
                  <a:fillRect l="-414" t="-1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47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0BA8-4A39-A15A-DA8E-BCE628AB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C5527-B55D-9A57-6DE8-9D4B7109D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476375"/>
            <a:ext cx="10515600" cy="942975"/>
          </a:xfrm>
        </p:spPr>
        <p:txBody>
          <a:bodyPr>
            <a:normAutofit/>
          </a:bodyPr>
          <a:lstStyle/>
          <a:p>
            <a:r>
              <a:rPr lang="en-US" sz="2400" dirty="0"/>
              <a:t>In cold plasma with magnetic field along z </a:t>
            </a:r>
            <a:r>
              <a:rPr lang="en-US" sz="2400" dirty="0" err="1"/>
              <a:t>axis,the</a:t>
            </a:r>
            <a:r>
              <a:rPr lang="en-US" sz="2400" dirty="0"/>
              <a:t> dielectric tensor can be expressed as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176CB7-87BB-0A61-3829-03AE61DC8324}"/>
                  </a:ext>
                </a:extLst>
              </p:cNvPr>
              <p:cNvSpPr txBox="1"/>
              <p:nvPr/>
            </p:nvSpPr>
            <p:spPr>
              <a:xfrm>
                <a:off x="4458205" y="2187898"/>
                <a:ext cx="2432050" cy="82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176CB7-87BB-0A61-3829-03AE61DC8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205" y="2187898"/>
                <a:ext cx="2432050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D3EDF6-DC57-BA6B-9EE8-ED20F227BE26}"/>
              </a:ext>
            </a:extLst>
          </p:cNvPr>
          <p:cNvSpPr txBox="1"/>
          <p:nvPr/>
        </p:nvSpPr>
        <p:spPr>
          <a:xfrm>
            <a:off x="875463" y="3151514"/>
            <a:ext cx="1068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magnetic field direction change to new direction ,the rotation angle can be expressed as </a:t>
            </a:r>
            <a:r>
              <a:rPr lang="en-US" dirty="0" err="1"/>
              <a:t>Rc</a:t>
            </a:r>
            <a:r>
              <a:rPr lang="en-US" dirty="0"/>
              <a:t>=Rz*Ry*Rx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BF4CC1-4A05-4668-AF9C-2DC0CC3168DB}"/>
              </a:ext>
            </a:extLst>
          </p:cNvPr>
          <p:cNvGrpSpPr/>
          <p:nvPr/>
        </p:nvGrpSpPr>
        <p:grpSpPr>
          <a:xfrm>
            <a:off x="838200" y="3616219"/>
            <a:ext cx="10825405" cy="1533739"/>
            <a:chOff x="838200" y="4187198"/>
            <a:chExt cx="10825405" cy="15337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A8C64F-D18F-28AC-7AA1-3AFA13412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4368199"/>
              <a:ext cx="3620005" cy="122889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118AAC-4928-4146-88DE-E235373C2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8205" y="4187198"/>
              <a:ext cx="3515216" cy="140989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6812B5-380C-9A6D-D011-6FC399136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6495" y="4187198"/>
              <a:ext cx="3477110" cy="153373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624B52-5777-B64A-93CA-5AB9B16A4AFD}"/>
                  </a:ext>
                </a:extLst>
              </p:cNvPr>
              <p:cNvSpPr txBox="1"/>
              <p:nvPr/>
            </p:nvSpPr>
            <p:spPr>
              <a:xfrm>
                <a:off x="875463" y="5235817"/>
                <a:ext cx="10680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 the dielectric tensor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̿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Rc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Rc</a:t>
                </a:r>
                <a:r>
                  <a:rPr lang="en-US" dirty="0"/>
                  <a:t>’ means inverse matrix of </a:t>
                </a:r>
                <a:r>
                  <a:rPr lang="en-US" dirty="0" err="1"/>
                  <a:t>Rc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624B52-5777-B64A-93CA-5AB9B16A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3" y="5235817"/>
                <a:ext cx="10680700" cy="923330"/>
              </a:xfrm>
              <a:prstGeom prst="rect">
                <a:avLst/>
              </a:prstGeom>
              <a:blipFill>
                <a:blip r:embed="rId6"/>
                <a:stretch>
                  <a:fillRect l="-514" t="-3311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80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44AC-1B72-B2B8-54F3-D339C38D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4A8B96-AD45-0C45-600B-DC911A659D54}"/>
                  </a:ext>
                </a:extLst>
              </p:cNvPr>
              <p:cNvSpPr txBox="1"/>
              <p:nvPr/>
            </p:nvSpPr>
            <p:spPr>
              <a:xfrm>
                <a:off x="838200" y="1812926"/>
                <a:ext cx="3632200" cy="3583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𝑧𝑦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̿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acc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̿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acc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4A8B96-AD45-0C45-600B-DC911A659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12926"/>
                <a:ext cx="3632200" cy="3583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7BC52-9E50-3079-C236-7150860D4236}"/>
                  </a:ext>
                </a:extLst>
              </p:cNvPr>
              <p:cNvSpPr txBox="1"/>
              <p:nvPr/>
            </p:nvSpPr>
            <p:spPr>
              <a:xfrm>
                <a:off x="5518150" y="3031593"/>
                <a:ext cx="1276350" cy="1459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7BC52-9E50-3079-C236-7150860D4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0" y="3031593"/>
                <a:ext cx="1276350" cy="1459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DF2E7CFF-28E0-4717-F147-1EECE3E5E3AE}"/>
              </a:ext>
            </a:extLst>
          </p:cNvPr>
          <p:cNvSpPr/>
          <p:nvPr/>
        </p:nvSpPr>
        <p:spPr>
          <a:xfrm>
            <a:off x="4927600" y="3429000"/>
            <a:ext cx="692150" cy="450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052AEF-F5E0-8667-2F10-12189B01DFDA}"/>
                  </a:ext>
                </a:extLst>
              </p:cNvPr>
              <p:cNvSpPr txBox="1"/>
              <p:nvPr/>
            </p:nvSpPr>
            <p:spPr>
              <a:xfrm>
                <a:off x="3816350" y="2229937"/>
                <a:ext cx="4229100" cy="551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We can write the formula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acc>
                          <m:accPr>
                            <m:chr m:val="̅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𝐺𝑌</m:t>
                    </m:r>
                  </m:oMath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052AEF-F5E0-8667-2F10-12189B01D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350" y="2229937"/>
                <a:ext cx="4229100" cy="551113"/>
              </a:xfrm>
              <a:prstGeom prst="rect">
                <a:avLst/>
              </a:prstGeom>
              <a:blipFill>
                <a:blip r:embed="rId4"/>
                <a:stretch>
                  <a:fillRect l="-115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3C1C6BC-1788-B692-53B2-B52EC89F3091}"/>
              </a:ext>
            </a:extLst>
          </p:cNvPr>
          <p:cNvSpPr txBox="1"/>
          <p:nvPr/>
        </p:nvSpPr>
        <p:spPr>
          <a:xfrm>
            <a:off x="3124200" y="3719268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(Gauss Law)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67954-AFB5-6EA8-201C-72E969BAA428}"/>
                  </a:ext>
                </a:extLst>
              </p:cNvPr>
              <p:cNvSpPr txBox="1"/>
              <p:nvPr/>
            </p:nvSpPr>
            <p:spPr>
              <a:xfrm>
                <a:off x="6667500" y="3126320"/>
                <a:ext cx="2241550" cy="605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67954-AFB5-6EA8-201C-72E969BAA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3126320"/>
                <a:ext cx="2241550" cy="605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C2973D-71EB-8BE2-221B-1753AC5D0817}"/>
                  </a:ext>
                </a:extLst>
              </p:cNvPr>
              <p:cNvSpPr txBox="1"/>
              <p:nvPr/>
            </p:nvSpPr>
            <p:spPr>
              <a:xfrm>
                <a:off x="6629398" y="4043646"/>
                <a:ext cx="2349502" cy="824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C2973D-71EB-8BE2-221B-1753AC5D0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98" y="4043646"/>
                <a:ext cx="2349502" cy="8249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2D4F96-D253-935C-934D-C04A214AF660}"/>
                  </a:ext>
                </a:extLst>
              </p:cNvPr>
              <p:cNvSpPr txBox="1"/>
              <p:nvPr/>
            </p:nvSpPr>
            <p:spPr>
              <a:xfrm>
                <a:off x="8826500" y="4001027"/>
                <a:ext cx="3377134" cy="871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2D4F96-D253-935C-934D-C04A214AF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500" y="4001027"/>
                <a:ext cx="3377134" cy="8716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D2CA13-7705-8A04-D3C7-C095255E6AE9}"/>
                  </a:ext>
                </a:extLst>
              </p:cNvPr>
              <p:cNvSpPr txBox="1"/>
              <p:nvPr/>
            </p:nvSpPr>
            <p:spPr>
              <a:xfrm>
                <a:off x="5886450" y="5118671"/>
                <a:ext cx="3152777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D2CA13-7705-8A04-D3C7-C095255E6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450" y="5118671"/>
                <a:ext cx="3152777" cy="554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522630-C6FD-E3A1-9876-46D177DF8798}"/>
                  </a:ext>
                </a:extLst>
              </p:cNvPr>
              <p:cNvSpPr txBox="1"/>
              <p:nvPr/>
            </p:nvSpPr>
            <p:spPr>
              <a:xfrm>
                <a:off x="8616950" y="5104928"/>
                <a:ext cx="2158312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522630-C6FD-E3A1-9876-46D177DF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950" y="5104928"/>
                <a:ext cx="2158312" cy="5542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35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C2F4B-CF07-325D-95DD-B3A3CD08A7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90551"/>
                <a:ext cx="10515600" cy="742950"/>
              </a:xfrm>
            </p:spPr>
            <p:txBody>
              <a:bodyPr/>
              <a:lstStyle/>
              <a:p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Crank-Nicolson method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acc>
                          <m:accPr>
                            <m:chr m:val="̅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𝐺𝑌</m:t>
                    </m:r>
                  </m:oMath>
                </a14:m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C2F4B-CF07-325D-95DD-B3A3CD08A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90551"/>
                <a:ext cx="10515600" cy="742950"/>
              </a:xfrm>
              <a:blipFill>
                <a:blip r:embed="rId2"/>
                <a:stretch>
                  <a:fillRect l="-406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17A802-B567-58F9-5032-9C01E358A05F}"/>
                  </a:ext>
                </a:extLst>
              </p:cNvPr>
              <p:cNvSpPr txBox="1"/>
              <p:nvPr/>
            </p:nvSpPr>
            <p:spPr>
              <a:xfrm>
                <a:off x="2946400" y="1078832"/>
                <a:ext cx="60960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17A802-B567-58F9-5032-9C01E358A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0" y="1078832"/>
                <a:ext cx="6096000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5291D-37A0-5B8E-5348-0A74AA9589FD}"/>
                  </a:ext>
                </a:extLst>
              </p:cNvPr>
              <p:cNvSpPr txBox="1"/>
              <p:nvPr/>
            </p:nvSpPr>
            <p:spPr>
              <a:xfrm>
                <a:off x="2946400" y="1954059"/>
                <a:ext cx="6096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5291D-37A0-5B8E-5348-0A74AA958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0" y="1954059"/>
                <a:ext cx="6096000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337419B-036F-4AFE-BF70-DD397AF45165}"/>
              </a:ext>
            </a:extLst>
          </p:cNvPr>
          <p:cNvSpPr txBox="1"/>
          <p:nvPr/>
        </p:nvSpPr>
        <p:spPr>
          <a:xfrm>
            <a:off x="958850" y="282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mbria Math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Iteration function is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E256-6867-4EE0-25B4-82D5E7D2BA7D}"/>
                  </a:ext>
                </a:extLst>
              </p:cNvPr>
              <p:cNvSpPr txBox="1"/>
              <p:nvPr/>
            </p:nvSpPr>
            <p:spPr>
              <a:xfrm>
                <a:off x="2997200" y="3350756"/>
                <a:ext cx="6096000" cy="768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E256-6867-4EE0-25B4-82D5E7D2B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00" y="3350756"/>
                <a:ext cx="6096000" cy="768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31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AD19-4A54-4A47-37FA-8E8F09E7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test with typical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20ED3-2057-D6E2-D08A-74AECEC7C9D3}"/>
              </a:ext>
            </a:extLst>
          </p:cNvPr>
          <p:cNvSpPr txBox="1"/>
          <p:nvPr/>
        </p:nvSpPr>
        <p:spPr>
          <a:xfrm>
            <a:off x="419100" y="1644650"/>
            <a:ext cx="426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Faraday Rotation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ADEC63-C797-C202-F56B-3E81BC0B271A}"/>
              </a:ext>
            </a:extLst>
          </p:cNvPr>
          <p:cNvGrpSpPr/>
          <p:nvPr/>
        </p:nvGrpSpPr>
        <p:grpSpPr>
          <a:xfrm>
            <a:off x="838200" y="2681007"/>
            <a:ext cx="1876424" cy="1225000"/>
            <a:chOff x="1692275" y="2856939"/>
            <a:chExt cx="1876424" cy="122500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F2C5D48-59B8-1AA9-3ED1-55BE90207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2275" y="3248683"/>
              <a:ext cx="1714500" cy="448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F50E46-12FC-C188-04DC-7EEAE8B46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2275" y="3667783"/>
              <a:ext cx="1714500" cy="448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B54763-DBD2-9E61-82A7-8FD06DD85C3C}"/>
                </a:ext>
              </a:extLst>
            </p:cNvPr>
            <p:cNvSpPr txBox="1"/>
            <p:nvPr/>
          </p:nvSpPr>
          <p:spPr>
            <a:xfrm>
              <a:off x="3140075" y="3712607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B5B1F6-C8F8-BCD4-3F2D-BBBC2E1794EC}"/>
                </a:ext>
              </a:extLst>
            </p:cNvPr>
            <p:cNvSpPr txBox="1"/>
            <p:nvPr/>
          </p:nvSpPr>
          <p:spPr>
            <a:xfrm>
              <a:off x="3089274" y="2856939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B0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6947F6-1326-C2F4-5960-0B625A78CB3B}"/>
                  </a:ext>
                </a:extLst>
              </p:cNvPr>
              <p:cNvSpPr txBox="1"/>
              <p:nvPr/>
            </p:nvSpPr>
            <p:spPr>
              <a:xfrm>
                <a:off x="738188" y="4522742"/>
                <a:ext cx="259715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=20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=1e19/m3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=1T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6947F6-1326-C2F4-5960-0B625A78C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8" y="4522742"/>
                <a:ext cx="2597150" cy="1077218"/>
              </a:xfrm>
              <a:prstGeom prst="rect">
                <a:avLst/>
              </a:prstGeom>
              <a:blipFill>
                <a:blip r:embed="rId4"/>
                <a:stretch>
                  <a:fillRect l="-1174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0F410FA-5BF7-BA15-A57E-9B903911D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149" y="1318813"/>
            <a:ext cx="3270250" cy="2524569"/>
          </a:xfrm>
          <a:prstGeom prst="rect">
            <a:avLst/>
          </a:prstGeom>
        </p:spPr>
      </p:pic>
      <p:pic>
        <p:nvPicPr>
          <p:cNvPr id="25" name="B=1">
            <a:hlinkClick r:id="" action="ppaction://media"/>
            <a:extLst>
              <a:ext uri="{FF2B5EF4-FFF2-40B4-BE49-F238E27FC236}">
                <a16:creationId xmlns:a16="http://schemas.microsoft.com/office/drawing/2014/main" id="{809622E0-6F20-3EB5-E3D0-0E12CAE45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15125" y="1428750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108822-9755-76DD-B70A-640CBEB12C50}"/>
                  </a:ext>
                </a:extLst>
              </p:cNvPr>
              <p:cNvSpPr txBox="1"/>
              <p:nvPr/>
            </p:nvSpPr>
            <p:spPr>
              <a:xfrm>
                <a:off x="7392119" y="5358013"/>
                <a:ext cx="4140200" cy="1411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=0.9963,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=0.9956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𝑡h𝑒𝑜𝑟𝑦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=665.1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𝑠𝑖𝑚𝑢𝑙𝑎𝑡𝑖𝑜𝑛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108822-9755-76DD-B70A-640CBEB12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19" y="5358013"/>
                <a:ext cx="4140200" cy="1411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6232A813-B045-697A-5180-B007B28AE7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428" y="4149523"/>
            <a:ext cx="2933971" cy="227076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149A9B-D2D8-DB17-28BA-EAFFC6562401}"/>
              </a:ext>
            </a:extLst>
          </p:cNvPr>
          <p:cNvCxnSpPr>
            <a:cxnSpLocks/>
          </p:cNvCxnSpPr>
          <p:nvPr/>
        </p:nvCxnSpPr>
        <p:spPr>
          <a:xfrm rot="-180000">
            <a:off x="1670050" y="3338804"/>
            <a:ext cx="0" cy="412750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52E77FB-781C-82CB-ED6B-BBD20632289E}"/>
              </a:ext>
            </a:extLst>
          </p:cNvPr>
          <p:cNvSpPr txBox="1"/>
          <p:nvPr/>
        </p:nvSpPr>
        <p:spPr>
          <a:xfrm>
            <a:off x="1436120" y="3673905"/>
            <a:ext cx="547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9050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86FF9-BAA6-5AB2-5B04-E133CFC5B6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0200" y="327025"/>
            <a:ext cx="10515600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X mode and O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/>
              <p:nvPr/>
            </p:nvSpPr>
            <p:spPr>
              <a:xfrm>
                <a:off x="1334719" y="3597726"/>
                <a:ext cx="22762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=2e19/m3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=2T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719" y="3597726"/>
                <a:ext cx="2276242" cy="1077218"/>
              </a:xfrm>
              <a:prstGeom prst="rect">
                <a:avLst/>
              </a:prstGeom>
              <a:blipFill>
                <a:blip r:embed="rId2"/>
                <a:stretch>
                  <a:fillRect l="-1609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063114-30E9-DDCC-858A-438A9B0CF4A9}"/>
              </a:ext>
            </a:extLst>
          </p:cNvPr>
          <p:cNvGrpSpPr/>
          <p:nvPr/>
        </p:nvGrpSpPr>
        <p:grpSpPr>
          <a:xfrm>
            <a:off x="1231491" y="1550158"/>
            <a:ext cx="1893766" cy="1571558"/>
            <a:chOff x="1012825" y="1431442"/>
            <a:chExt cx="1893766" cy="15715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0BB158-15FF-53AB-0066-72A36CF44431}"/>
                </a:ext>
              </a:extLst>
            </p:cNvPr>
            <p:cNvGrpSpPr/>
            <p:nvPr/>
          </p:nvGrpSpPr>
          <p:grpSpPr>
            <a:xfrm>
              <a:off x="1012825" y="1431442"/>
              <a:ext cx="1893766" cy="1571558"/>
              <a:chOff x="1692275" y="2363024"/>
              <a:chExt cx="1893766" cy="157155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D4A674B-236B-6DB1-8978-F8D68B1C6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275" y="3293507"/>
                <a:ext cx="17875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4199038-8323-8DE2-3C15-A1651AC38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89212" y="2677557"/>
                <a:ext cx="0" cy="12570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014408-B6A6-FDA0-38B2-B433D88294D4}"/>
                  </a:ext>
                </a:extLst>
              </p:cNvPr>
              <p:cNvSpPr txBox="1"/>
              <p:nvPr/>
            </p:nvSpPr>
            <p:spPr>
              <a:xfrm>
                <a:off x="2397125" y="2363024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k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ED7EC-D9CD-B892-6E54-50EA30A3BFB0}"/>
                  </a:ext>
                </a:extLst>
              </p:cNvPr>
              <p:cNvSpPr txBox="1"/>
              <p:nvPr/>
            </p:nvSpPr>
            <p:spPr>
              <a:xfrm>
                <a:off x="3106616" y="3260463"/>
                <a:ext cx="479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  <a:endParaRPr lang="en-US" dirty="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8B301D3-AD46-7E6E-4C6D-0EAD08463E7B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28" y="2103591"/>
              <a:ext cx="431317" cy="0"/>
            </a:xfrm>
            <a:prstGeom prst="straightConnector1">
              <a:avLst/>
            </a:prstGeom>
            <a:ln>
              <a:headEnd type="stealt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F65D76-CEB4-5E34-8B60-1D3AF901A5E6}"/>
                </a:ext>
              </a:extLst>
            </p:cNvPr>
            <p:cNvSpPr txBox="1"/>
            <p:nvPr/>
          </p:nvSpPr>
          <p:spPr>
            <a:xfrm>
              <a:off x="1430580" y="1900310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DC2B9A-09F7-CCD7-DBBE-2C01C61DDA60}"/>
              </a:ext>
            </a:extLst>
          </p:cNvPr>
          <p:cNvSpPr txBox="1"/>
          <p:nvPr/>
        </p:nvSpPr>
        <p:spPr>
          <a:xfrm>
            <a:off x="1693642" y="1180826"/>
            <a:ext cx="96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 mode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490C3-DB69-0382-A6B4-EAE50B9D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011" y="911916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738065-8D79-5BC6-AF42-014F51009001}"/>
                  </a:ext>
                </a:extLst>
              </p:cNvPr>
              <p:cNvSpPr txBox="1"/>
              <p:nvPr/>
            </p:nvSpPr>
            <p:spPr>
              <a:xfrm>
                <a:off x="5204861" y="5402024"/>
                <a:ext cx="59647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 mode refractive index calculated from spectral analysis of Ex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0.8639,which is agree well with theory results 0.86336</a:t>
                </a:r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738065-8D79-5BC6-AF42-014F5100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861" y="5402024"/>
                <a:ext cx="5964789" cy="923330"/>
              </a:xfrm>
              <a:prstGeom prst="rect">
                <a:avLst/>
              </a:prstGeom>
              <a:blipFill>
                <a:blip r:embed="rId4"/>
                <a:stretch>
                  <a:fillRect l="-920" t="-2632" b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ADBB9F-0174-8369-3DFB-AA6AA841BB05}"/>
                  </a:ext>
                </a:extLst>
              </p:cNvPr>
              <p:cNvSpPr txBox="1"/>
              <p:nvPr/>
            </p:nvSpPr>
            <p:spPr>
              <a:xfrm>
                <a:off x="1029757" y="5150954"/>
                <a:ext cx="3232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𝑡h𝑒𝑜𝑟𝑦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dirty="0"/>
                  <a:t>0.86336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𝑛𝑢𝑚𝑒𝑟𝑖𝑐𝑎𝑙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=0.8639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ADBB9F-0174-8369-3DFB-AA6AA841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57" y="5150954"/>
                <a:ext cx="3232150" cy="646331"/>
              </a:xfrm>
              <a:prstGeom prst="rect">
                <a:avLst/>
              </a:prstGeom>
              <a:blipFill>
                <a:blip r:embed="rId5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20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</TotalTime>
  <Words>1009</Words>
  <Application>Microsoft Office PowerPoint</Application>
  <PresentationFormat>Widescreen</PresentationFormat>
  <Paragraphs>198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Menlo</vt:lpstr>
      <vt:lpstr>Aptos</vt:lpstr>
      <vt:lpstr>Aptos Display</vt:lpstr>
      <vt:lpstr>Arial</vt:lpstr>
      <vt:lpstr>Cambria Math</vt:lpstr>
      <vt:lpstr>Office Theme</vt:lpstr>
      <vt:lpstr>Numerical analysis of coupled mode conversion in plasma with sheared magnetic field</vt:lpstr>
      <vt:lpstr>Abstract </vt:lpstr>
      <vt:lpstr>Motivation </vt:lpstr>
      <vt:lpstr>General  equation</vt:lpstr>
      <vt:lpstr>General  equation</vt:lpstr>
      <vt:lpstr>Numerical method</vt:lpstr>
      <vt:lpstr>PowerPoint Presentation</vt:lpstr>
      <vt:lpstr>Numerical test with typical case</vt:lpstr>
      <vt:lpstr>PowerPoint Presentation</vt:lpstr>
      <vt:lpstr>PowerPoint Presentation</vt:lpstr>
      <vt:lpstr>Oblique propagation</vt:lpstr>
      <vt:lpstr>Cutoff layer</vt:lpstr>
      <vt:lpstr>Strange phenomenon</vt:lpstr>
      <vt:lpstr>Strange phenomenon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Rotation matrix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Xinhang Xu</dc:creator>
  <cp:lastModifiedBy>Xinhang Xu</cp:lastModifiedBy>
  <cp:revision>11</cp:revision>
  <dcterms:created xsi:type="dcterms:W3CDTF">2024-08-07T00:25:23Z</dcterms:created>
  <dcterms:modified xsi:type="dcterms:W3CDTF">2024-08-09T04:53:55Z</dcterms:modified>
</cp:coreProperties>
</file>